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handoutMasterIdLst>
    <p:handoutMasterId r:id="rId14"/>
  </p:handoutMasterIdLst>
  <p:sldIdLst>
    <p:sldId id="261" r:id="rId5"/>
    <p:sldId id="257" r:id="rId6"/>
    <p:sldId id="262" r:id="rId7"/>
    <p:sldId id="263" r:id="rId8"/>
    <p:sldId id="264" r:id="rId9"/>
    <p:sldId id="266" r:id="rId10"/>
    <p:sldId id="272" r:id="rId11"/>
    <p:sldId id="27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57206A-F60D-4641-9E29-B99586F2D09E}" v="164" dt="2023-03-09T13:47:05.570"/>
    <p1510:client id="{527A97A8-DC1D-4BD4-9AF7-3011545BE845}" v="186" dt="2023-03-06T22:51:35.604"/>
  </p1510:revLst>
</p1510:revInfo>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706" autoAdjust="0"/>
  </p:normalViewPr>
  <p:slideViewPr>
    <p:cSldViewPr snapToGrid="0">
      <p:cViewPr varScale="1">
        <p:scale>
          <a:sx n="124" d="100"/>
          <a:sy n="124" d="100"/>
        </p:scale>
        <p:origin x="456" y="144"/>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A29113-7A70-4E0E-B036-871C49B835F1}" type="doc">
      <dgm:prSet loTypeId="urn:microsoft.com/office/officeart/2005/8/layout/hProcess6" loCatId="process" qsTypeId="urn:microsoft.com/office/officeart/2005/8/quickstyle/simple1" qsCatId="simple" csTypeId="urn:microsoft.com/office/officeart/2005/8/colors/accent1_1" csCatId="accent1" phldr="1"/>
      <dgm:spPr/>
      <dgm:t>
        <a:bodyPr/>
        <a:lstStyle/>
        <a:p>
          <a:endParaRPr lang="en-US"/>
        </a:p>
      </dgm:t>
    </dgm:pt>
    <dgm:pt modelId="{A6406C01-7E83-4650-8EF5-394419DCB348}">
      <dgm:prSet phldrT="[Text]"/>
      <dgm:spPr/>
      <dgm:t>
        <a:bodyPr/>
        <a:lstStyle/>
        <a:p>
          <a:r>
            <a:rPr lang="en-US" dirty="0"/>
            <a:t>Step 1 Develop Certificate</a:t>
          </a:r>
        </a:p>
      </dgm:t>
      <dgm:extLst>
        <a:ext uri="{E40237B7-FDA0-4F09-8148-C483321AD2D9}">
          <dgm14:cNvPr xmlns:dgm14="http://schemas.microsoft.com/office/drawing/2010/diagram" id="0" name="" title="Step 1 title"/>
        </a:ext>
      </dgm:extLst>
    </dgm:pt>
    <dgm:pt modelId="{2586B3BB-DA8B-42DF-AC9A-77CE21607FD0}" type="parTrans" cxnId="{4D956F8D-5727-488A-93AF-F33602655A44}">
      <dgm:prSet/>
      <dgm:spPr/>
      <dgm:t>
        <a:bodyPr/>
        <a:lstStyle/>
        <a:p>
          <a:endParaRPr lang="en-US"/>
        </a:p>
      </dgm:t>
    </dgm:pt>
    <dgm:pt modelId="{7C5B61F0-A4F6-4FCA-B552-36151F31051E}" type="sibTrans" cxnId="{4D956F8D-5727-488A-93AF-F33602655A44}">
      <dgm:prSet/>
      <dgm:spPr/>
      <dgm:t>
        <a:bodyPr/>
        <a:lstStyle/>
        <a:p>
          <a:endParaRPr lang="en-US"/>
        </a:p>
      </dgm:t>
    </dgm:pt>
    <dgm:pt modelId="{E4E9F0D0-FF23-4B59-9B97-973BCBE5DC65}">
      <dgm:prSet phldrT="[Text]"/>
      <dgm:spPr/>
      <dgm:t>
        <a:bodyPr/>
        <a:lstStyle/>
        <a:p>
          <a:r>
            <a:rPr lang="en-US" dirty="0"/>
            <a:t>New CCC based on the Automation CCC</a:t>
          </a:r>
        </a:p>
      </dgm:t>
      <dgm:extLst>
        <a:ext uri="{E40237B7-FDA0-4F09-8148-C483321AD2D9}">
          <dgm14:cNvPr xmlns:dgm14="http://schemas.microsoft.com/office/drawing/2010/diagram" id="0" name="" title="Step 1 - task description"/>
        </a:ext>
      </dgm:extLst>
    </dgm:pt>
    <dgm:pt modelId="{E9237435-F938-45D4-8BF4-6D5D4DFF850F}" type="parTrans" cxnId="{37A3A996-9723-4BDB-8959-9D9B7799BD9A}">
      <dgm:prSet/>
      <dgm:spPr/>
      <dgm:t>
        <a:bodyPr/>
        <a:lstStyle/>
        <a:p>
          <a:endParaRPr lang="en-US"/>
        </a:p>
      </dgm:t>
    </dgm:pt>
    <dgm:pt modelId="{D32B195A-7CAD-474B-B79C-BE4BB171E742}" type="sibTrans" cxnId="{37A3A996-9723-4BDB-8959-9D9B7799BD9A}">
      <dgm:prSet/>
      <dgm:spPr/>
      <dgm:t>
        <a:bodyPr/>
        <a:lstStyle/>
        <a:p>
          <a:endParaRPr lang="en-US"/>
        </a:p>
      </dgm:t>
    </dgm:pt>
    <dgm:pt modelId="{5D952622-A79E-41E4-BBC2-6212DEFFA91C}">
      <dgm:prSet phldrT="[Text]"/>
      <dgm:spPr/>
      <dgm:t>
        <a:bodyPr/>
        <a:lstStyle/>
        <a:p>
          <a:r>
            <a:rPr lang="en-US" dirty="0"/>
            <a:t>Step 2 Present and get feedback</a:t>
          </a:r>
        </a:p>
      </dgm:t>
      <dgm:extLst>
        <a:ext uri="{E40237B7-FDA0-4F09-8148-C483321AD2D9}">
          <dgm14:cNvPr xmlns:dgm14="http://schemas.microsoft.com/office/drawing/2010/diagram" id="0" name="" title="Step 2 title"/>
        </a:ext>
      </dgm:extLst>
    </dgm:pt>
    <dgm:pt modelId="{10627A68-BE4B-4A4A-9EC9-4CFEF1E4DF39}" type="parTrans" cxnId="{A22BDB9A-90BB-4DA2-8850-00D4F1D3B898}">
      <dgm:prSet/>
      <dgm:spPr/>
      <dgm:t>
        <a:bodyPr/>
        <a:lstStyle/>
        <a:p>
          <a:endParaRPr lang="en-US"/>
        </a:p>
      </dgm:t>
    </dgm:pt>
    <dgm:pt modelId="{092BAEF3-D9F2-476B-9A0B-6F14CC814529}" type="sibTrans" cxnId="{A22BDB9A-90BB-4DA2-8850-00D4F1D3B898}">
      <dgm:prSet/>
      <dgm:spPr/>
      <dgm:t>
        <a:bodyPr/>
        <a:lstStyle/>
        <a:p>
          <a:endParaRPr lang="en-US"/>
        </a:p>
      </dgm:t>
    </dgm:pt>
    <dgm:pt modelId="{5248D9DA-6444-46F6-8D28-C8BB2253AAD1}">
      <dgm:prSet phldrT="[Text]"/>
      <dgm:spPr/>
      <dgm:t>
        <a:bodyPr/>
        <a:lstStyle/>
        <a:p>
          <a:r>
            <a:rPr lang="en-US" dirty="0"/>
            <a:t>Present at the ET forum and get Feedback</a:t>
          </a:r>
        </a:p>
      </dgm:t>
      <dgm:extLst>
        <a:ext uri="{E40237B7-FDA0-4F09-8148-C483321AD2D9}">
          <dgm14:cNvPr xmlns:dgm14="http://schemas.microsoft.com/office/drawing/2010/diagram" id="0" name="" title="Step 2 - task description"/>
        </a:ext>
      </dgm:extLst>
    </dgm:pt>
    <dgm:pt modelId="{A8533F77-F094-4EDB-BCC7-35E0D6A46B71}" type="parTrans" cxnId="{35AF286C-A401-4C08-B8A3-F38B03322BD8}">
      <dgm:prSet/>
      <dgm:spPr/>
      <dgm:t>
        <a:bodyPr/>
        <a:lstStyle/>
        <a:p>
          <a:endParaRPr lang="en-US"/>
        </a:p>
      </dgm:t>
    </dgm:pt>
    <dgm:pt modelId="{011B552E-515A-4C41-B810-0D2552861422}" type="sibTrans" cxnId="{35AF286C-A401-4C08-B8A3-F38B03322BD8}">
      <dgm:prSet/>
      <dgm:spPr/>
      <dgm:t>
        <a:bodyPr/>
        <a:lstStyle/>
        <a:p>
          <a:endParaRPr lang="en-US"/>
        </a:p>
      </dgm:t>
    </dgm:pt>
    <dgm:pt modelId="{50706FFE-8A00-485D-9FF7-8D310692C602}">
      <dgm:prSet phldrT="[Text]"/>
      <dgm:spPr/>
      <dgm:t>
        <a:bodyPr/>
        <a:lstStyle/>
        <a:p>
          <a:r>
            <a:rPr lang="en-US" dirty="0"/>
            <a:t>Step 3 Finalize</a:t>
          </a:r>
        </a:p>
      </dgm:t>
      <dgm:extLst>
        <a:ext uri="{E40237B7-FDA0-4F09-8148-C483321AD2D9}">
          <dgm14:cNvPr xmlns:dgm14="http://schemas.microsoft.com/office/drawing/2010/diagram" id="0" name="" title="Step 3 title"/>
        </a:ext>
      </dgm:extLst>
    </dgm:pt>
    <dgm:pt modelId="{EF44BD91-19A4-424B-BA32-4A5492B6E40B}" type="parTrans" cxnId="{7599CECE-5293-4C57-A979-D096C99254C7}">
      <dgm:prSet/>
      <dgm:spPr/>
      <dgm:t>
        <a:bodyPr/>
        <a:lstStyle/>
        <a:p>
          <a:endParaRPr lang="en-US"/>
        </a:p>
      </dgm:t>
    </dgm:pt>
    <dgm:pt modelId="{CD03DFF4-D962-46D6-AFFA-2A87FD08403E}" type="sibTrans" cxnId="{7599CECE-5293-4C57-A979-D096C99254C7}">
      <dgm:prSet/>
      <dgm:spPr/>
      <dgm:t>
        <a:bodyPr/>
        <a:lstStyle/>
        <a:p>
          <a:endParaRPr lang="en-US"/>
        </a:p>
      </dgm:t>
    </dgm:pt>
    <dgm:pt modelId="{3A9B5D84-CB00-4BC9-ADB2-5CF832F36763}">
      <dgm:prSet phldrT="[Text]"/>
      <dgm:spPr/>
      <dgm:t>
        <a:bodyPr/>
        <a:lstStyle/>
        <a:p>
          <a:r>
            <a:rPr lang="en-US" dirty="0"/>
            <a:t>From Feedback.</a:t>
          </a:r>
        </a:p>
        <a:p>
          <a:r>
            <a:rPr lang="en-US" dirty="0"/>
            <a:t>Finalize</a:t>
          </a:r>
        </a:p>
      </dgm:t>
      <dgm:extLst>
        <a:ext uri="{E40237B7-FDA0-4F09-8148-C483321AD2D9}">
          <dgm14:cNvPr xmlns:dgm14="http://schemas.microsoft.com/office/drawing/2010/diagram" id="0" name="" title="Step 3 - task description"/>
        </a:ext>
      </dgm:extLst>
    </dgm:pt>
    <dgm:pt modelId="{BD57EC4A-052D-4824-8820-064BAC997A9B}" type="parTrans" cxnId="{11A0AF47-4BCA-470E-92BF-7B388FFB0DE8}">
      <dgm:prSet/>
      <dgm:spPr/>
      <dgm:t>
        <a:bodyPr/>
        <a:lstStyle/>
        <a:p>
          <a:endParaRPr lang="en-US"/>
        </a:p>
      </dgm:t>
    </dgm:pt>
    <dgm:pt modelId="{98E878CF-4A49-4E76-BD23-AE7C5290BAFD}" type="sibTrans" cxnId="{11A0AF47-4BCA-470E-92BF-7B388FFB0DE8}">
      <dgm:prSet/>
      <dgm:spPr/>
      <dgm:t>
        <a:bodyPr/>
        <a:lstStyle/>
        <a:p>
          <a:endParaRPr lang="en-US"/>
        </a:p>
      </dgm:t>
    </dgm:pt>
    <dgm:pt modelId="{8734DFB3-ADD8-4FD2-87D8-1981AA0ADD0B}" type="pres">
      <dgm:prSet presAssocID="{FBA29113-7A70-4E0E-B036-871C49B835F1}" presName="theList" presStyleCnt="0">
        <dgm:presLayoutVars>
          <dgm:dir/>
          <dgm:animLvl val="lvl"/>
          <dgm:resizeHandles val="exact"/>
        </dgm:presLayoutVars>
      </dgm:prSet>
      <dgm:spPr/>
    </dgm:pt>
    <dgm:pt modelId="{5C04AEFB-7132-4B28-A7D3-862245070A8D}" type="pres">
      <dgm:prSet presAssocID="{A6406C01-7E83-4650-8EF5-394419DCB348}" presName="compNode" presStyleCnt="0"/>
      <dgm:spPr/>
    </dgm:pt>
    <dgm:pt modelId="{358F74AC-FC7D-465B-BD12-B6CCC00F3D29}" type="pres">
      <dgm:prSet presAssocID="{A6406C01-7E83-4650-8EF5-394419DCB348}" presName="noGeometry" presStyleCnt="0"/>
      <dgm:spPr/>
    </dgm:pt>
    <dgm:pt modelId="{610B5FFC-C0C9-444C-9F7A-14D1B54F604D}" type="pres">
      <dgm:prSet presAssocID="{A6406C01-7E83-4650-8EF5-394419DCB348}" presName="childTextVisible" presStyleLbl="bgAccFollowNode1" presStyleIdx="0" presStyleCnt="3">
        <dgm:presLayoutVars>
          <dgm:bulletEnabled val="1"/>
        </dgm:presLayoutVars>
      </dgm:prSet>
      <dgm:spPr/>
    </dgm:pt>
    <dgm:pt modelId="{FB705FC1-639E-4064-8E9A-A79870DE5273}" type="pres">
      <dgm:prSet presAssocID="{A6406C01-7E83-4650-8EF5-394419DCB348}" presName="childTextHidden" presStyleLbl="bgAccFollowNode1" presStyleIdx="0" presStyleCnt="3"/>
      <dgm:spPr/>
    </dgm:pt>
    <dgm:pt modelId="{47DA5750-48DC-4E4F-815D-0B05DBC30DAB}" type="pres">
      <dgm:prSet presAssocID="{A6406C01-7E83-4650-8EF5-394419DCB348}" presName="parentText" presStyleLbl="node1" presStyleIdx="0" presStyleCnt="3">
        <dgm:presLayoutVars>
          <dgm:chMax val="1"/>
          <dgm:bulletEnabled val="1"/>
        </dgm:presLayoutVars>
      </dgm:prSet>
      <dgm:spPr/>
    </dgm:pt>
    <dgm:pt modelId="{6319C676-A7DE-4777-9BB4-3B6D30ED3F5C}" type="pres">
      <dgm:prSet presAssocID="{A6406C01-7E83-4650-8EF5-394419DCB348}" presName="aSpace" presStyleCnt="0"/>
      <dgm:spPr/>
    </dgm:pt>
    <dgm:pt modelId="{CA708D38-D093-4C16-A955-CF2CAC7F0A99}" type="pres">
      <dgm:prSet presAssocID="{5D952622-A79E-41E4-BBC2-6212DEFFA91C}" presName="compNode" presStyleCnt="0"/>
      <dgm:spPr/>
    </dgm:pt>
    <dgm:pt modelId="{6F3066E9-E96F-489D-8A4B-6D55FBE389F2}" type="pres">
      <dgm:prSet presAssocID="{5D952622-A79E-41E4-BBC2-6212DEFFA91C}" presName="noGeometry" presStyleCnt="0"/>
      <dgm:spPr/>
    </dgm:pt>
    <dgm:pt modelId="{00D2DC2C-7CA2-4A4B-B66D-3DDCAB7DC8E9}" type="pres">
      <dgm:prSet presAssocID="{5D952622-A79E-41E4-BBC2-6212DEFFA91C}" presName="childTextVisible" presStyleLbl="bgAccFollowNode1" presStyleIdx="1" presStyleCnt="3">
        <dgm:presLayoutVars>
          <dgm:bulletEnabled val="1"/>
        </dgm:presLayoutVars>
      </dgm:prSet>
      <dgm:spPr/>
    </dgm:pt>
    <dgm:pt modelId="{072FB640-0A28-40E8-9C0C-86BAF45C6EF0}" type="pres">
      <dgm:prSet presAssocID="{5D952622-A79E-41E4-BBC2-6212DEFFA91C}" presName="childTextHidden" presStyleLbl="bgAccFollowNode1" presStyleIdx="1" presStyleCnt="3"/>
      <dgm:spPr/>
    </dgm:pt>
    <dgm:pt modelId="{EE8733A1-7662-4D0A-B39E-2218596CC81C}" type="pres">
      <dgm:prSet presAssocID="{5D952622-A79E-41E4-BBC2-6212DEFFA91C}" presName="parentText" presStyleLbl="node1" presStyleIdx="1" presStyleCnt="3">
        <dgm:presLayoutVars>
          <dgm:chMax val="1"/>
          <dgm:bulletEnabled val="1"/>
        </dgm:presLayoutVars>
      </dgm:prSet>
      <dgm:spPr/>
    </dgm:pt>
    <dgm:pt modelId="{E0D7C734-E391-436F-996C-E60442F50A17}" type="pres">
      <dgm:prSet presAssocID="{5D952622-A79E-41E4-BBC2-6212DEFFA91C}" presName="aSpace" presStyleCnt="0"/>
      <dgm:spPr/>
    </dgm:pt>
    <dgm:pt modelId="{E8F3A685-8F9F-4BAC-8C8B-A1DE5AA41F3A}" type="pres">
      <dgm:prSet presAssocID="{50706FFE-8A00-485D-9FF7-8D310692C602}" presName="compNode" presStyleCnt="0"/>
      <dgm:spPr/>
    </dgm:pt>
    <dgm:pt modelId="{84BFA617-6CAF-4DA9-A086-82BCA61093BE}" type="pres">
      <dgm:prSet presAssocID="{50706FFE-8A00-485D-9FF7-8D310692C602}" presName="noGeometry" presStyleCnt="0"/>
      <dgm:spPr/>
    </dgm:pt>
    <dgm:pt modelId="{4BF699B1-BE15-42D1-9784-AA33CF29870E}" type="pres">
      <dgm:prSet presAssocID="{50706FFE-8A00-485D-9FF7-8D310692C602}" presName="childTextVisible" presStyleLbl="bgAccFollowNode1" presStyleIdx="2" presStyleCnt="3">
        <dgm:presLayoutVars>
          <dgm:bulletEnabled val="1"/>
        </dgm:presLayoutVars>
      </dgm:prSet>
      <dgm:spPr/>
    </dgm:pt>
    <dgm:pt modelId="{F0925EF4-86E2-4748-BA70-94AAF55AB064}" type="pres">
      <dgm:prSet presAssocID="{50706FFE-8A00-485D-9FF7-8D310692C602}" presName="childTextHidden" presStyleLbl="bgAccFollowNode1" presStyleIdx="2" presStyleCnt="3"/>
      <dgm:spPr/>
    </dgm:pt>
    <dgm:pt modelId="{78E9A4E4-18A9-4B73-8007-A63A71C71937}" type="pres">
      <dgm:prSet presAssocID="{50706FFE-8A00-485D-9FF7-8D310692C602}" presName="parentText" presStyleLbl="node1" presStyleIdx="2" presStyleCnt="3">
        <dgm:presLayoutVars>
          <dgm:chMax val="1"/>
          <dgm:bulletEnabled val="1"/>
        </dgm:presLayoutVars>
      </dgm:prSet>
      <dgm:spPr/>
    </dgm:pt>
  </dgm:ptLst>
  <dgm:cxnLst>
    <dgm:cxn modelId="{99E34304-5770-4691-A3EE-6A7C8B9ACD53}" type="presOf" srcId="{E4E9F0D0-FF23-4B59-9B97-973BCBE5DC65}" destId="{610B5FFC-C0C9-444C-9F7A-14D1B54F604D}" srcOrd="0" destOrd="0" presId="urn:microsoft.com/office/officeart/2005/8/layout/hProcess6"/>
    <dgm:cxn modelId="{81ACEA16-295B-4802-A889-1DC375F525AB}" type="presOf" srcId="{A6406C01-7E83-4650-8EF5-394419DCB348}" destId="{47DA5750-48DC-4E4F-815D-0B05DBC30DAB}" srcOrd="0" destOrd="0" presId="urn:microsoft.com/office/officeart/2005/8/layout/hProcess6"/>
    <dgm:cxn modelId="{130B0544-2388-4104-A721-8D29E7C77420}" type="presOf" srcId="{5D952622-A79E-41E4-BBC2-6212DEFFA91C}" destId="{EE8733A1-7662-4D0A-B39E-2218596CC81C}" srcOrd="0" destOrd="0" presId="urn:microsoft.com/office/officeart/2005/8/layout/hProcess6"/>
    <dgm:cxn modelId="{11A0AF47-4BCA-470E-92BF-7B388FFB0DE8}" srcId="{50706FFE-8A00-485D-9FF7-8D310692C602}" destId="{3A9B5D84-CB00-4BC9-ADB2-5CF832F36763}" srcOrd="0" destOrd="0" parTransId="{BD57EC4A-052D-4824-8820-064BAC997A9B}" sibTransId="{98E878CF-4A49-4E76-BD23-AE7C5290BAFD}"/>
    <dgm:cxn modelId="{BA539253-48E3-447C-8770-C31D10399C4A}" type="presOf" srcId="{50706FFE-8A00-485D-9FF7-8D310692C602}" destId="{78E9A4E4-18A9-4B73-8007-A63A71C71937}" srcOrd="0" destOrd="0" presId="urn:microsoft.com/office/officeart/2005/8/layout/hProcess6"/>
    <dgm:cxn modelId="{31498E67-CEA0-4571-B7AB-26A2113144F6}" type="presOf" srcId="{FBA29113-7A70-4E0E-B036-871C49B835F1}" destId="{8734DFB3-ADD8-4FD2-87D8-1981AA0ADD0B}" srcOrd="0" destOrd="0" presId="urn:microsoft.com/office/officeart/2005/8/layout/hProcess6"/>
    <dgm:cxn modelId="{019AA969-1A2B-48C0-B7C9-005E817BC2CB}" type="presOf" srcId="{E4E9F0D0-FF23-4B59-9B97-973BCBE5DC65}" destId="{FB705FC1-639E-4064-8E9A-A79870DE5273}" srcOrd="1" destOrd="0" presId="urn:microsoft.com/office/officeart/2005/8/layout/hProcess6"/>
    <dgm:cxn modelId="{35AF286C-A401-4C08-B8A3-F38B03322BD8}" srcId="{5D952622-A79E-41E4-BBC2-6212DEFFA91C}" destId="{5248D9DA-6444-46F6-8D28-C8BB2253AAD1}" srcOrd="0" destOrd="0" parTransId="{A8533F77-F094-4EDB-BCC7-35E0D6A46B71}" sibTransId="{011B552E-515A-4C41-B810-0D2552861422}"/>
    <dgm:cxn modelId="{F36BB86E-E9BB-4DBF-9DFE-F8050046ED1F}" type="presOf" srcId="{3A9B5D84-CB00-4BC9-ADB2-5CF832F36763}" destId="{4BF699B1-BE15-42D1-9784-AA33CF29870E}" srcOrd="0" destOrd="0" presId="urn:microsoft.com/office/officeart/2005/8/layout/hProcess6"/>
    <dgm:cxn modelId="{D2E26D7D-A939-4166-987B-3E9E5A080266}" type="presOf" srcId="{3A9B5D84-CB00-4BC9-ADB2-5CF832F36763}" destId="{F0925EF4-86E2-4748-BA70-94AAF55AB064}" srcOrd="1" destOrd="0" presId="urn:microsoft.com/office/officeart/2005/8/layout/hProcess6"/>
    <dgm:cxn modelId="{4D956F8D-5727-488A-93AF-F33602655A44}" srcId="{FBA29113-7A70-4E0E-B036-871C49B835F1}" destId="{A6406C01-7E83-4650-8EF5-394419DCB348}" srcOrd="0" destOrd="0" parTransId="{2586B3BB-DA8B-42DF-AC9A-77CE21607FD0}" sibTransId="{7C5B61F0-A4F6-4FCA-B552-36151F31051E}"/>
    <dgm:cxn modelId="{37A3A996-9723-4BDB-8959-9D9B7799BD9A}" srcId="{A6406C01-7E83-4650-8EF5-394419DCB348}" destId="{E4E9F0D0-FF23-4B59-9B97-973BCBE5DC65}" srcOrd="0" destOrd="0" parTransId="{E9237435-F938-45D4-8BF4-6D5D4DFF850F}" sibTransId="{D32B195A-7CAD-474B-B79C-BE4BB171E742}"/>
    <dgm:cxn modelId="{E23D729A-C2FC-40CD-8A08-F5EBB66CF80B}" type="presOf" srcId="{5248D9DA-6444-46F6-8D28-C8BB2253AAD1}" destId="{072FB640-0A28-40E8-9C0C-86BAF45C6EF0}" srcOrd="1" destOrd="0" presId="urn:microsoft.com/office/officeart/2005/8/layout/hProcess6"/>
    <dgm:cxn modelId="{A22BDB9A-90BB-4DA2-8850-00D4F1D3B898}" srcId="{FBA29113-7A70-4E0E-B036-871C49B835F1}" destId="{5D952622-A79E-41E4-BBC2-6212DEFFA91C}" srcOrd="1" destOrd="0" parTransId="{10627A68-BE4B-4A4A-9EC9-4CFEF1E4DF39}" sibTransId="{092BAEF3-D9F2-476B-9A0B-6F14CC814529}"/>
    <dgm:cxn modelId="{AE4FA1B2-1FFD-4999-BFB4-0E2A9E4BEBBB}" type="presOf" srcId="{5248D9DA-6444-46F6-8D28-C8BB2253AAD1}" destId="{00D2DC2C-7CA2-4A4B-B66D-3DDCAB7DC8E9}" srcOrd="0" destOrd="0" presId="urn:microsoft.com/office/officeart/2005/8/layout/hProcess6"/>
    <dgm:cxn modelId="{7599CECE-5293-4C57-A979-D096C99254C7}" srcId="{FBA29113-7A70-4E0E-B036-871C49B835F1}" destId="{50706FFE-8A00-485D-9FF7-8D310692C602}" srcOrd="2" destOrd="0" parTransId="{EF44BD91-19A4-424B-BA32-4A5492B6E40B}" sibTransId="{CD03DFF4-D962-46D6-AFFA-2A87FD08403E}"/>
    <dgm:cxn modelId="{FF0D50D3-9477-4407-8F44-B60B9728DED7}" type="presParOf" srcId="{8734DFB3-ADD8-4FD2-87D8-1981AA0ADD0B}" destId="{5C04AEFB-7132-4B28-A7D3-862245070A8D}" srcOrd="0" destOrd="0" presId="urn:microsoft.com/office/officeart/2005/8/layout/hProcess6"/>
    <dgm:cxn modelId="{126CE751-65CF-4E60-902C-2D0B01478834}" type="presParOf" srcId="{5C04AEFB-7132-4B28-A7D3-862245070A8D}" destId="{358F74AC-FC7D-465B-BD12-B6CCC00F3D29}" srcOrd="0" destOrd="0" presId="urn:microsoft.com/office/officeart/2005/8/layout/hProcess6"/>
    <dgm:cxn modelId="{C6915109-771C-43AE-A4C7-A411D8E5978F}" type="presParOf" srcId="{5C04AEFB-7132-4B28-A7D3-862245070A8D}" destId="{610B5FFC-C0C9-444C-9F7A-14D1B54F604D}" srcOrd="1" destOrd="0" presId="urn:microsoft.com/office/officeart/2005/8/layout/hProcess6"/>
    <dgm:cxn modelId="{954FE73F-9595-47D0-9AB9-6EB7EDC39F8E}" type="presParOf" srcId="{5C04AEFB-7132-4B28-A7D3-862245070A8D}" destId="{FB705FC1-639E-4064-8E9A-A79870DE5273}" srcOrd="2" destOrd="0" presId="urn:microsoft.com/office/officeart/2005/8/layout/hProcess6"/>
    <dgm:cxn modelId="{362B7B1C-776A-481A-B10E-B2136C044DB5}" type="presParOf" srcId="{5C04AEFB-7132-4B28-A7D3-862245070A8D}" destId="{47DA5750-48DC-4E4F-815D-0B05DBC30DAB}" srcOrd="3" destOrd="0" presId="urn:microsoft.com/office/officeart/2005/8/layout/hProcess6"/>
    <dgm:cxn modelId="{AB361918-49A4-4458-A6B4-A38162139DB4}" type="presParOf" srcId="{8734DFB3-ADD8-4FD2-87D8-1981AA0ADD0B}" destId="{6319C676-A7DE-4777-9BB4-3B6D30ED3F5C}" srcOrd="1" destOrd="0" presId="urn:microsoft.com/office/officeart/2005/8/layout/hProcess6"/>
    <dgm:cxn modelId="{3E32ED31-FAFA-41FB-A502-0C9269827B55}" type="presParOf" srcId="{8734DFB3-ADD8-4FD2-87D8-1981AA0ADD0B}" destId="{CA708D38-D093-4C16-A955-CF2CAC7F0A99}" srcOrd="2" destOrd="0" presId="urn:microsoft.com/office/officeart/2005/8/layout/hProcess6"/>
    <dgm:cxn modelId="{38B5F8BF-C6A8-4D51-8681-B847070CD1C0}" type="presParOf" srcId="{CA708D38-D093-4C16-A955-CF2CAC7F0A99}" destId="{6F3066E9-E96F-489D-8A4B-6D55FBE389F2}" srcOrd="0" destOrd="0" presId="urn:microsoft.com/office/officeart/2005/8/layout/hProcess6"/>
    <dgm:cxn modelId="{B873A9F4-217E-473A-8D65-14527890AC34}" type="presParOf" srcId="{CA708D38-D093-4C16-A955-CF2CAC7F0A99}" destId="{00D2DC2C-7CA2-4A4B-B66D-3DDCAB7DC8E9}" srcOrd="1" destOrd="0" presId="urn:microsoft.com/office/officeart/2005/8/layout/hProcess6"/>
    <dgm:cxn modelId="{F573A08D-1388-4362-9D10-155655876363}" type="presParOf" srcId="{CA708D38-D093-4C16-A955-CF2CAC7F0A99}" destId="{072FB640-0A28-40E8-9C0C-86BAF45C6EF0}" srcOrd="2" destOrd="0" presId="urn:microsoft.com/office/officeart/2005/8/layout/hProcess6"/>
    <dgm:cxn modelId="{7ADF5CCF-F26A-45B5-9692-98B07AFD46A1}" type="presParOf" srcId="{CA708D38-D093-4C16-A955-CF2CAC7F0A99}" destId="{EE8733A1-7662-4D0A-B39E-2218596CC81C}" srcOrd="3" destOrd="0" presId="urn:microsoft.com/office/officeart/2005/8/layout/hProcess6"/>
    <dgm:cxn modelId="{985C18C8-95A3-4479-821C-610A2BAFFFF3}" type="presParOf" srcId="{8734DFB3-ADD8-4FD2-87D8-1981AA0ADD0B}" destId="{E0D7C734-E391-436F-996C-E60442F50A17}" srcOrd="3" destOrd="0" presId="urn:microsoft.com/office/officeart/2005/8/layout/hProcess6"/>
    <dgm:cxn modelId="{951CD7FA-A9B4-463F-BD0D-452C521FF523}" type="presParOf" srcId="{8734DFB3-ADD8-4FD2-87D8-1981AA0ADD0B}" destId="{E8F3A685-8F9F-4BAC-8C8B-A1DE5AA41F3A}" srcOrd="4" destOrd="0" presId="urn:microsoft.com/office/officeart/2005/8/layout/hProcess6"/>
    <dgm:cxn modelId="{E08D8862-B273-4AA6-9A90-754366CE4945}" type="presParOf" srcId="{E8F3A685-8F9F-4BAC-8C8B-A1DE5AA41F3A}" destId="{84BFA617-6CAF-4DA9-A086-82BCA61093BE}" srcOrd="0" destOrd="0" presId="urn:microsoft.com/office/officeart/2005/8/layout/hProcess6"/>
    <dgm:cxn modelId="{69392B4C-2A7B-41A4-A48C-35E312A6434A}" type="presParOf" srcId="{E8F3A685-8F9F-4BAC-8C8B-A1DE5AA41F3A}" destId="{4BF699B1-BE15-42D1-9784-AA33CF29870E}" srcOrd="1" destOrd="0" presId="urn:microsoft.com/office/officeart/2005/8/layout/hProcess6"/>
    <dgm:cxn modelId="{29F5DEAB-A9C8-47F8-A089-1585C323795A}" type="presParOf" srcId="{E8F3A685-8F9F-4BAC-8C8B-A1DE5AA41F3A}" destId="{F0925EF4-86E2-4748-BA70-94AAF55AB064}" srcOrd="2" destOrd="0" presId="urn:microsoft.com/office/officeart/2005/8/layout/hProcess6"/>
    <dgm:cxn modelId="{E9A57A1B-DDAF-4905-B46C-246DB5E9FB2A}" type="presParOf" srcId="{E8F3A685-8F9F-4BAC-8C8B-A1DE5AA41F3A}" destId="{78E9A4E4-18A9-4B73-8007-A63A71C71937}"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0B5FFC-C0C9-444C-9F7A-14D1B54F604D}">
      <dsp:nvSpPr>
        <dsp:cNvPr id="0" name=""/>
        <dsp:cNvSpPr/>
      </dsp:nvSpPr>
      <dsp:spPr>
        <a:xfrm>
          <a:off x="634903" y="803375"/>
          <a:ext cx="2520517" cy="2203249"/>
        </a:xfrm>
        <a:prstGeom prst="rightArrow">
          <a:avLst>
            <a:gd name="adj1" fmla="val 70000"/>
            <a:gd name="adj2" fmla="val 50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11430" rIns="22860" bIns="11430" numCol="1" spcCol="1270" anchor="ctr" anchorCtr="0">
          <a:noAutofit/>
        </a:bodyPr>
        <a:lstStyle/>
        <a:p>
          <a:pPr marL="0" lvl="0" indent="0" algn="ctr" defTabSz="800100">
            <a:lnSpc>
              <a:spcPct val="90000"/>
            </a:lnSpc>
            <a:spcBef>
              <a:spcPct val="0"/>
            </a:spcBef>
            <a:spcAft>
              <a:spcPct val="35000"/>
            </a:spcAft>
            <a:buNone/>
          </a:pPr>
          <a:r>
            <a:rPr lang="en-US" sz="1800" kern="1200" dirty="0"/>
            <a:t>New CCC based on the Automation CCC</a:t>
          </a:r>
        </a:p>
      </dsp:txBody>
      <dsp:txXfrm>
        <a:off x="1265032" y="1133862"/>
        <a:ext cx="1228752" cy="1542275"/>
      </dsp:txXfrm>
    </dsp:sp>
    <dsp:sp modelId="{47DA5750-48DC-4E4F-815D-0B05DBC30DAB}">
      <dsp:nvSpPr>
        <dsp:cNvPr id="0" name=""/>
        <dsp:cNvSpPr/>
      </dsp:nvSpPr>
      <dsp:spPr>
        <a:xfrm>
          <a:off x="4773" y="1274870"/>
          <a:ext cx="1260258" cy="1260258"/>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Step 1 Develop Certificate</a:t>
          </a:r>
        </a:p>
      </dsp:txBody>
      <dsp:txXfrm>
        <a:off x="189334" y="1459431"/>
        <a:ext cx="891136" cy="891136"/>
      </dsp:txXfrm>
    </dsp:sp>
    <dsp:sp modelId="{00D2DC2C-7CA2-4A4B-B66D-3DDCAB7DC8E9}">
      <dsp:nvSpPr>
        <dsp:cNvPr id="0" name=""/>
        <dsp:cNvSpPr/>
      </dsp:nvSpPr>
      <dsp:spPr>
        <a:xfrm>
          <a:off x="3943082" y="803375"/>
          <a:ext cx="2520517" cy="2203249"/>
        </a:xfrm>
        <a:prstGeom prst="rightArrow">
          <a:avLst>
            <a:gd name="adj1" fmla="val 70000"/>
            <a:gd name="adj2" fmla="val 50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11430" rIns="22860" bIns="11430" numCol="1" spcCol="1270" anchor="ctr" anchorCtr="0">
          <a:noAutofit/>
        </a:bodyPr>
        <a:lstStyle/>
        <a:p>
          <a:pPr marL="0" lvl="0" indent="0" algn="ctr" defTabSz="800100">
            <a:lnSpc>
              <a:spcPct val="90000"/>
            </a:lnSpc>
            <a:spcBef>
              <a:spcPct val="0"/>
            </a:spcBef>
            <a:spcAft>
              <a:spcPct val="35000"/>
            </a:spcAft>
            <a:buNone/>
          </a:pPr>
          <a:r>
            <a:rPr lang="en-US" sz="1800" kern="1200" dirty="0"/>
            <a:t>Present at the ET forum and get Feedback</a:t>
          </a:r>
        </a:p>
      </dsp:txBody>
      <dsp:txXfrm>
        <a:off x="4573211" y="1133862"/>
        <a:ext cx="1228752" cy="1542275"/>
      </dsp:txXfrm>
    </dsp:sp>
    <dsp:sp modelId="{EE8733A1-7662-4D0A-B39E-2218596CC81C}">
      <dsp:nvSpPr>
        <dsp:cNvPr id="0" name=""/>
        <dsp:cNvSpPr/>
      </dsp:nvSpPr>
      <dsp:spPr>
        <a:xfrm>
          <a:off x="3312952" y="1274870"/>
          <a:ext cx="1260258" cy="1260258"/>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Step 2 Present and get feedback</a:t>
          </a:r>
        </a:p>
      </dsp:txBody>
      <dsp:txXfrm>
        <a:off x="3497513" y="1459431"/>
        <a:ext cx="891136" cy="891136"/>
      </dsp:txXfrm>
    </dsp:sp>
    <dsp:sp modelId="{4BF699B1-BE15-42D1-9784-AA33CF29870E}">
      <dsp:nvSpPr>
        <dsp:cNvPr id="0" name=""/>
        <dsp:cNvSpPr/>
      </dsp:nvSpPr>
      <dsp:spPr>
        <a:xfrm>
          <a:off x="7251260" y="803375"/>
          <a:ext cx="2520517" cy="2203249"/>
        </a:xfrm>
        <a:prstGeom prst="rightArrow">
          <a:avLst>
            <a:gd name="adj1" fmla="val 70000"/>
            <a:gd name="adj2" fmla="val 50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11430" rIns="22860" bIns="11430" numCol="1" spcCol="1270" anchor="ctr" anchorCtr="0">
          <a:noAutofit/>
        </a:bodyPr>
        <a:lstStyle/>
        <a:p>
          <a:pPr marL="0" lvl="0" indent="0" algn="ctr" defTabSz="800100">
            <a:lnSpc>
              <a:spcPct val="90000"/>
            </a:lnSpc>
            <a:spcBef>
              <a:spcPct val="0"/>
            </a:spcBef>
            <a:spcAft>
              <a:spcPct val="35000"/>
            </a:spcAft>
            <a:buNone/>
          </a:pPr>
          <a:r>
            <a:rPr lang="en-US" sz="1800" kern="1200" dirty="0"/>
            <a:t>From Feedback.</a:t>
          </a:r>
        </a:p>
        <a:p>
          <a:pPr marL="0" lvl="0" indent="0" algn="ctr" defTabSz="800100">
            <a:lnSpc>
              <a:spcPct val="90000"/>
            </a:lnSpc>
            <a:spcBef>
              <a:spcPct val="0"/>
            </a:spcBef>
            <a:spcAft>
              <a:spcPct val="35000"/>
            </a:spcAft>
            <a:buNone/>
          </a:pPr>
          <a:r>
            <a:rPr lang="en-US" sz="1800" kern="1200" dirty="0"/>
            <a:t>Finalize</a:t>
          </a:r>
        </a:p>
      </dsp:txBody>
      <dsp:txXfrm>
        <a:off x="7881390" y="1133862"/>
        <a:ext cx="1228752" cy="1542275"/>
      </dsp:txXfrm>
    </dsp:sp>
    <dsp:sp modelId="{78E9A4E4-18A9-4B73-8007-A63A71C71937}">
      <dsp:nvSpPr>
        <dsp:cNvPr id="0" name=""/>
        <dsp:cNvSpPr/>
      </dsp:nvSpPr>
      <dsp:spPr>
        <a:xfrm>
          <a:off x="6621131" y="1274870"/>
          <a:ext cx="1260258" cy="1260258"/>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Step 3 Finalize</a:t>
          </a:r>
        </a:p>
      </dsp:txBody>
      <dsp:txXfrm>
        <a:off x="6805692" y="1459431"/>
        <a:ext cx="891136" cy="89113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3/28/23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3/28/23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3/28/23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3/28/23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3/28/23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3/28/23</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3/28/23</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3/28/23</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3/28/23</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3/28/23</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51B2453-8663-4C69-AF73-9FD7B1DEC5D0}" type="datetime1">
              <a:rPr lang="en-US" smtClean="0"/>
              <a:pPr/>
              <a:t>3/28/23</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5129" y="-142745"/>
            <a:ext cx="9604310" cy="3383280"/>
          </a:xfrm>
        </p:spPr>
        <p:txBody>
          <a:bodyPr/>
          <a:lstStyle/>
          <a:p>
            <a:r>
              <a:rPr lang="en-US" dirty="0"/>
              <a:t>Industry 4.0</a:t>
            </a:r>
          </a:p>
        </p:txBody>
      </p:sp>
      <p:sp>
        <p:nvSpPr>
          <p:cNvPr id="3" name="Subtitle 2"/>
          <p:cNvSpPr>
            <a:spLocks noGrp="1"/>
          </p:cNvSpPr>
          <p:nvPr>
            <p:ph type="subTitle" idx="1"/>
          </p:nvPr>
        </p:nvSpPr>
        <p:spPr>
          <a:xfrm>
            <a:off x="1006788" y="3917598"/>
            <a:ext cx="9604310" cy="457200"/>
          </a:xfrm>
        </p:spPr>
        <p:txBody>
          <a:bodyPr vert="horz" lIns="91440" tIns="45720" rIns="91440" bIns="45720" rtlCol="0" anchor="t">
            <a:noAutofit/>
          </a:bodyPr>
          <a:lstStyle/>
          <a:p>
            <a:r>
              <a:rPr lang="en-US" sz="3200" dirty="0"/>
              <a:t>Second NSF Grant - </a:t>
            </a:r>
            <a:r>
              <a:rPr lang="en-US" sz="3200" b="1" dirty="0">
                <a:ea typeface="+mn-lt"/>
                <a:cs typeface="+mn-lt"/>
              </a:rPr>
              <a:t>Engineering Technology Program Adjustments to Address Industry Identified Industry 4.0 Technologies Related Skills Need for Manufacturing Technicians (</a:t>
            </a:r>
            <a:r>
              <a:rPr lang="en-US" sz="3200" dirty="0">
                <a:ea typeface="+mn-lt"/>
                <a:cs typeface="+mn-lt"/>
              </a:rPr>
              <a:t>Award #2148138)</a:t>
            </a:r>
            <a:endParaRPr lang="en-US" sz="3200" dirty="0"/>
          </a:p>
        </p:txBody>
      </p:sp>
      <p:pic>
        <p:nvPicPr>
          <p:cNvPr id="4" name="Picture 5" descr="Logo NSF 01.gif">
            <a:extLst>
              <a:ext uri="{FF2B5EF4-FFF2-40B4-BE49-F238E27FC236}">
                <a16:creationId xmlns:a16="http://schemas.microsoft.com/office/drawing/2014/main" id="{F02FCE3C-B55B-C48C-2968-2A25B6843A23}"/>
              </a:ext>
            </a:extLst>
          </p:cNvPr>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8473002" y="991518"/>
            <a:ext cx="2620804" cy="26369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49853"/>
            <a:ext cx="9601200" cy="586005"/>
          </a:xfrm>
        </p:spPr>
        <p:txBody>
          <a:bodyPr/>
          <a:lstStyle/>
          <a:p>
            <a:r>
              <a:rPr lang="en-US" dirty="0"/>
              <a:t>Five goals based on the first Caucus Grant</a:t>
            </a:r>
          </a:p>
        </p:txBody>
      </p:sp>
      <p:sp>
        <p:nvSpPr>
          <p:cNvPr id="3" name="Content Placeholder 2"/>
          <p:cNvSpPr>
            <a:spLocks noGrp="1"/>
          </p:cNvSpPr>
          <p:nvPr>
            <p:ph idx="1"/>
          </p:nvPr>
        </p:nvSpPr>
        <p:spPr>
          <a:xfrm>
            <a:off x="1295400" y="928916"/>
            <a:ext cx="9601200" cy="5152569"/>
          </a:xfrm>
        </p:spPr>
        <p:txBody>
          <a:bodyPr vert="horz" lIns="91440" tIns="45720" rIns="91440" bIns="45720" rtlCol="0" anchor="t">
            <a:normAutofit fontScale="85000" lnSpcReduction="20000"/>
          </a:bodyPr>
          <a:lstStyle/>
          <a:p>
            <a:r>
              <a:rPr lang="en-US" dirty="0"/>
              <a:t>Goal 1 </a:t>
            </a:r>
          </a:p>
          <a:p>
            <a:pPr lvl="1">
              <a:buClr>
                <a:srgbClr val="A43F27"/>
              </a:buClr>
            </a:pPr>
            <a:r>
              <a:rPr lang="en-US" dirty="0">
                <a:ea typeface="+mn-lt"/>
                <a:cs typeface="+mn-lt"/>
              </a:rPr>
              <a:t>Adjust Florida Department of Education Benchmarks and/or Standards to include Standards and Benchmarks that address Florida's technicians’ Industry 4.0 skills gap as identified by Florida manufacturers.</a:t>
            </a:r>
          </a:p>
          <a:p>
            <a:r>
              <a:rPr lang="en-US" dirty="0"/>
              <a:t>Goal 2 </a:t>
            </a:r>
            <a:endParaRPr lang="en-US" dirty="0">
              <a:cs typeface="Arial"/>
            </a:endParaRPr>
          </a:p>
          <a:p>
            <a:pPr lvl="1">
              <a:buClr>
                <a:srgbClr val="A43F27"/>
              </a:buClr>
            </a:pPr>
            <a:r>
              <a:rPr lang="en-US" dirty="0">
                <a:ea typeface="+mn-lt"/>
                <a:cs typeface="+mn-lt"/>
              </a:rPr>
              <a:t>Provide Professional Development activities to up-skill Engineering Technology Degree faculty related to manufacturer identified Industry 4.0 technician skills need.</a:t>
            </a:r>
            <a:endParaRPr lang="en-US" dirty="0">
              <a:cs typeface="Arial"/>
            </a:endParaRPr>
          </a:p>
          <a:p>
            <a:r>
              <a:rPr lang="en-US" dirty="0"/>
              <a:t>Goal 3</a:t>
            </a:r>
          </a:p>
          <a:p>
            <a:pPr lvl="1">
              <a:buClr>
                <a:srgbClr val="A43F27"/>
              </a:buClr>
            </a:pPr>
            <a:r>
              <a:rPr lang="en-US" dirty="0">
                <a:ea typeface="+mn-lt"/>
                <a:cs typeface="+mn-lt"/>
              </a:rPr>
              <a:t>Create a college faculty authored short-term College Credit Certificate to quickly up-skill current and future technicians to apply these new skills in the manufacturing workspace now.</a:t>
            </a:r>
          </a:p>
          <a:p>
            <a:r>
              <a:rPr lang="en-US" dirty="0"/>
              <a:t>Goal 4</a:t>
            </a:r>
          </a:p>
          <a:p>
            <a:pPr lvl="1">
              <a:buClr>
                <a:srgbClr val="A43F27"/>
              </a:buClr>
            </a:pPr>
            <a:r>
              <a:rPr lang="en-US" dirty="0">
                <a:ea typeface="+mn-lt"/>
                <a:cs typeface="+mn-lt"/>
              </a:rPr>
              <a:t>Engage manufacturers with college A.S.ET skills and certificates.</a:t>
            </a:r>
            <a:endParaRPr lang="en-US" dirty="0">
              <a:cs typeface="Arial"/>
            </a:endParaRPr>
          </a:p>
          <a:p>
            <a:r>
              <a:rPr lang="en-US" dirty="0"/>
              <a:t>Goal 5</a:t>
            </a:r>
          </a:p>
          <a:p>
            <a:pPr lvl="1">
              <a:buClr>
                <a:srgbClr val="A43F27"/>
              </a:buClr>
            </a:pPr>
            <a:r>
              <a:rPr lang="en-US" dirty="0">
                <a:ea typeface="+mn-lt"/>
                <a:cs typeface="+mn-lt"/>
              </a:rPr>
              <a:t>Create Post-A.S. Curriculum Advanced Technology Certificate (ATC) that complements ET Degree’s role in the Florida Plan for manufacturing education.</a:t>
            </a:r>
          </a:p>
          <a:p>
            <a:pPr>
              <a:buClr>
                <a:srgbClr val="A43F27"/>
              </a:buClr>
            </a:pPr>
            <a:r>
              <a:rPr lang="en-US" dirty="0">
                <a:cs typeface="Arial"/>
              </a:rPr>
              <a:t>Goal 6</a:t>
            </a:r>
          </a:p>
          <a:p>
            <a:pPr lvl="1">
              <a:buClr>
                <a:srgbClr val="A43F27"/>
              </a:buClr>
            </a:pPr>
            <a:r>
              <a:rPr lang="en-US" dirty="0">
                <a:ea typeface="+mn-lt"/>
                <a:cs typeface="+mn-lt"/>
              </a:rPr>
              <a:t>Meet National Science Foundation funded project reporting expectations.</a:t>
            </a:r>
            <a:endParaRPr lang="en-US" dirty="0">
              <a:cs typeface="Arial"/>
            </a:endParaRPr>
          </a:p>
          <a:p>
            <a:endParaRPr lang="en-US" dirty="0">
              <a:cs typeface="Arial"/>
            </a:endParaRPr>
          </a:p>
        </p:txBody>
      </p:sp>
      <p:pic>
        <p:nvPicPr>
          <p:cNvPr id="4" name="Picture 5" descr="Logo NSF 01.gif">
            <a:extLst>
              <a:ext uri="{FF2B5EF4-FFF2-40B4-BE49-F238E27FC236}">
                <a16:creationId xmlns:a16="http://schemas.microsoft.com/office/drawing/2014/main" id="{60DFDA8D-309C-E09A-EB46-02D1AB868C8D}"/>
              </a:ext>
            </a:extLst>
          </p:cNvPr>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10896600" y="5840270"/>
            <a:ext cx="1002355" cy="10085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Box 4">
            <a:extLst>
              <a:ext uri="{FF2B5EF4-FFF2-40B4-BE49-F238E27FC236}">
                <a16:creationId xmlns:a16="http://schemas.microsoft.com/office/drawing/2014/main" id="{91A094DA-9620-FE59-EF77-79E0EA96A55D}"/>
              </a:ext>
            </a:extLst>
          </p:cNvPr>
          <p:cNvSpPr txBox="1"/>
          <p:nvPr/>
        </p:nvSpPr>
        <p:spPr>
          <a:xfrm>
            <a:off x="6319997" y="6185712"/>
            <a:ext cx="4344578" cy="707886"/>
          </a:xfrm>
          <a:prstGeom prst="rect">
            <a:avLst/>
          </a:prstGeom>
          <a:noFill/>
        </p:spPr>
        <p:txBody>
          <a:bodyPr wrap="square" rtlCol="0">
            <a:spAutoFit/>
          </a:bodyPr>
          <a:lstStyle/>
          <a:p>
            <a:r>
              <a:rPr lang="en-US" sz="1000" dirty="0">
                <a:solidFill>
                  <a:schemeClr val="bg1">
                    <a:lumMod val="50000"/>
                  </a:schemeClr>
                </a:solidFill>
              </a:rPr>
              <a:t>This project is supported by the National Science Foundation under Grant No. 2148138.  Any opinions, findings and conclusions or recommendations expressed above are those of the authors and do not necessarily reflect the views of the National Science Foundation.</a:t>
            </a:r>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Work on Goal 2,3, and 5 -   Sam </a:t>
            </a:r>
            <a:r>
              <a:rPr lang="en-US" dirty="0" err="1"/>
              <a:t>Ajlani</a:t>
            </a:r>
            <a:r>
              <a:rPr lang="en-US" dirty="0"/>
              <a:t>, Ron Eaglin, Jay Paterson-Susan </a:t>
            </a:r>
            <a:r>
              <a:rPr lang="en-US" dirty="0" err="1"/>
              <a:t>Fendsen</a:t>
            </a:r>
            <a:r>
              <a:rPr lang="en-US" dirty="0"/>
              <a:t>, Marilyn Barger (facilitating and consulting)</a:t>
            </a:r>
          </a:p>
        </p:txBody>
      </p:sp>
      <p:sp>
        <p:nvSpPr>
          <p:cNvPr id="4" name="Content Placeholder 3">
            <a:extLst>
              <a:ext uri="{FF2B5EF4-FFF2-40B4-BE49-F238E27FC236}">
                <a16:creationId xmlns:a16="http://schemas.microsoft.com/office/drawing/2014/main" id="{E1CA5D9D-B742-2643-2442-6B1C0A6AD007}"/>
              </a:ext>
            </a:extLst>
          </p:cNvPr>
          <p:cNvSpPr>
            <a:spLocks noGrp="1"/>
          </p:cNvSpPr>
          <p:nvPr>
            <p:ph idx="1"/>
          </p:nvPr>
        </p:nvSpPr>
        <p:spPr/>
        <p:txBody>
          <a:bodyPr vert="horz" lIns="91440" tIns="45720" rIns="91440" bIns="45720" rtlCol="0" anchor="t">
            <a:normAutofit/>
          </a:bodyPr>
          <a:lstStyle/>
          <a:p>
            <a:r>
              <a:rPr lang="en-US" dirty="0"/>
              <a:t>Sam </a:t>
            </a:r>
            <a:r>
              <a:rPr lang="en-US" dirty="0" err="1"/>
              <a:t>Ajlani</a:t>
            </a:r>
            <a:r>
              <a:rPr lang="en-US" dirty="0"/>
              <a:t>, Ron Eaglin, </a:t>
            </a:r>
            <a:r>
              <a:rPr lang="en-US"/>
              <a:t>Jay Paterson</a:t>
            </a:r>
            <a:r>
              <a:rPr lang="en-US" dirty="0"/>
              <a:t>/Susan Frandsen,  </a:t>
            </a:r>
            <a:r>
              <a:rPr lang="en-US"/>
              <a:t>Marilyn Barger (</a:t>
            </a:r>
            <a:r>
              <a:rPr lang="en-US" dirty="0"/>
              <a:t>facilitating and consulting)</a:t>
            </a:r>
            <a:endParaRPr lang="en-US" dirty="0">
              <a:cs typeface="Arial"/>
            </a:endParaRPr>
          </a:p>
          <a:p>
            <a:r>
              <a:rPr lang="en-US" dirty="0"/>
              <a:t>Developed and disseminated a data management survey to all colleges with related ET programs based on the first Caucus grant</a:t>
            </a:r>
          </a:p>
          <a:p>
            <a:r>
              <a:rPr lang="en-US" dirty="0"/>
              <a:t>Presented the survey results at the last ET forum online</a:t>
            </a:r>
          </a:p>
          <a:p>
            <a:r>
              <a:rPr lang="en-US" dirty="0"/>
              <a:t>From the results, currently developed a new certificate based on the current Automation CCC.</a:t>
            </a:r>
          </a:p>
          <a:p>
            <a:pPr>
              <a:buClr>
                <a:srgbClr val="A43F27"/>
              </a:buClr>
            </a:pPr>
            <a:r>
              <a:rPr lang="en-US" dirty="0">
                <a:cs typeface="Arial"/>
              </a:rPr>
              <a:t>Present this today</a:t>
            </a:r>
          </a:p>
        </p:txBody>
      </p:sp>
      <p:pic>
        <p:nvPicPr>
          <p:cNvPr id="3" name="Picture 5" descr="Logo NSF 01.gif">
            <a:extLst>
              <a:ext uri="{FF2B5EF4-FFF2-40B4-BE49-F238E27FC236}">
                <a16:creationId xmlns:a16="http://schemas.microsoft.com/office/drawing/2014/main" id="{300613A8-FD9E-1ED2-0CDE-607BFF7C5DFD}"/>
              </a:ext>
            </a:extLst>
          </p:cNvPr>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0896600" y="5840270"/>
            <a:ext cx="1002355" cy="10085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476019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503853"/>
            <a:ext cx="9601200" cy="562947"/>
          </a:xfrm>
        </p:spPr>
        <p:txBody>
          <a:bodyPr/>
          <a:lstStyle/>
          <a:p>
            <a:r>
              <a:rPr lang="en-US" dirty="0"/>
              <a:t>Assumptions                          Outcomes</a:t>
            </a:r>
          </a:p>
        </p:txBody>
      </p:sp>
      <p:sp>
        <p:nvSpPr>
          <p:cNvPr id="3" name="Content Placeholder 2"/>
          <p:cNvSpPr>
            <a:spLocks noGrp="1"/>
          </p:cNvSpPr>
          <p:nvPr>
            <p:ph sz="half" idx="1"/>
          </p:nvPr>
        </p:nvSpPr>
        <p:spPr>
          <a:xfrm>
            <a:off x="1345276" y="1238595"/>
            <a:ext cx="5066607" cy="4940172"/>
          </a:xfrm>
        </p:spPr>
        <p:txBody>
          <a:bodyPr vert="horz" lIns="91440" tIns="45720" rIns="91440" bIns="45720" rtlCol="0" anchor="t">
            <a:normAutofit/>
          </a:bodyPr>
          <a:lstStyle/>
          <a:p>
            <a:r>
              <a:rPr lang="en-US" dirty="0"/>
              <a:t>The ET AS programs are limited to 60 credit hours</a:t>
            </a:r>
          </a:p>
          <a:p>
            <a:r>
              <a:rPr lang="en-US" dirty="0"/>
              <a:t>As far as Cyber Security the ET AS programs can only introduce the concepts, needs, and methods</a:t>
            </a:r>
          </a:p>
          <a:p>
            <a:r>
              <a:rPr lang="en-US" dirty="0"/>
              <a:t>The ET AS students will only be able to connect and integrate to the edge computer</a:t>
            </a:r>
          </a:p>
          <a:p>
            <a:r>
              <a:rPr lang="en-US" dirty="0"/>
              <a:t>IT will take from the edge computer to the cloud</a:t>
            </a:r>
          </a:p>
          <a:p>
            <a:r>
              <a:rPr lang="en-US" dirty="0"/>
              <a:t>BSET will take the next steps for cyber security and OT working along side IT with the edge computer</a:t>
            </a:r>
          </a:p>
          <a:p>
            <a:endParaRPr lang="en-US" dirty="0"/>
          </a:p>
        </p:txBody>
      </p:sp>
      <p:sp>
        <p:nvSpPr>
          <p:cNvPr id="7" name="Content Placeholder 2">
            <a:extLst>
              <a:ext uri="{FF2B5EF4-FFF2-40B4-BE49-F238E27FC236}">
                <a16:creationId xmlns:a16="http://schemas.microsoft.com/office/drawing/2014/main" id="{F71C22FB-48DF-B871-0943-288D55DDFD6B}"/>
              </a:ext>
            </a:extLst>
          </p:cNvPr>
          <p:cNvSpPr txBox="1">
            <a:spLocks/>
          </p:cNvSpPr>
          <p:nvPr/>
        </p:nvSpPr>
        <p:spPr>
          <a:xfrm>
            <a:off x="6634941" y="1066799"/>
            <a:ext cx="4565073" cy="5115551"/>
          </a:xfrm>
          <a:prstGeom prst="rect">
            <a:avLst/>
          </a:prstGeom>
        </p:spPr>
        <p:txBody>
          <a:bodyPr vert="horz" lIns="91440" tIns="45720" rIns="91440" bIns="45720" rtlCol="0">
            <a:noAutofit/>
          </a:bodyPr>
          <a:lstStyle>
            <a:lvl1pPr marL="228600" indent="-228600">
              <a:lnSpc>
                <a:spcPct val="90000"/>
              </a:lnSpc>
              <a:spcBef>
                <a:spcPts val="1800"/>
              </a:spcBef>
              <a:buClr>
                <a:schemeClr val="accent1">
                  <a:lumMod val="75000"/>
                </a:schemeClr>
              </a:buClr>
              <a:buSzPct val="100000"/>
              <a:buFont typeface="Arial" pitchFamily="34" charset="0"/>
              <a:buChar char="▪"/>
              <a:defRPr sz="2000"/>
            </a:lvl1pPr>
            <a:lvl2pPr indent="-182880">
              <a:lnSpc>
                <a:spcPct val="90000"/>
              </a:lnSpc>
              <a:spcBef>
                <a:spcPts val="1200"/>
              </a:spcBef>
              <a:buClr>
                <a:schemeClr val="accent1">
                  <a:lumMod val="75000"/>
                </a:schemeClr>
              </a:buClr>
              <a:buSzPct val="100000"/>
              <a:buFont typeface="Arial" pitchFamily="34" charset="0"/>
              <a:buChar char="▪"/>
            </a:lvl2pPr>
            <a:lvl3pPr marL="685800" indent="-179388">
              <a:lnSpc>
                <a:spcPct val="90000"/>
              </a:lnSpc>
              <a:spcBef>
                <a:spcPts val="800"/>
              </a:spcBef>
              <a:buClr>
                <a:schemeClr val="accent1">
                  <a:lumMod val="75000"/>
                </a:schemeClr>
              </a:buClr>
              <a:buSzPct val="100000"/>
              <a:buFont typeface="Arial" pitchFamily="34" charset="0"/>
              <a:buChar char="▪"/>
              <a:defRPr sz="1600"/>
            </a:lvl3pPr>
            <a:lvl4pPr marL="914400" indent="-182880">
              <a:lnSpc>
                <a:spcPct val="90000"/>
              </a:lnSpc>
              <a:spcBef>
                <a:spcPts val="800"/>
              </a:spcBef>
              <a:buClr>
                <a:schemeClr val="accent1">
                  <a:lumMod val="75000"/>
                </a:schemeClr>
              </a:buClr>
              <a:buSzPct val="100000"/>
              <a:buFont typeface="Arial" pitchFamily="34" charset="0"/>
              <a:buChar char="▪"/>
              <a:defRPr sz="1400"/>
            </a:lvl4pPr>
            <a:lvl5pPr marL="1143000" indent="-179388">
              <a:lnSpc>
                <a:spcPct val="90000"/>
              </a:lnSpc>
              <a:spcBef>
                <a:spcPts val="600"/>
              </a:spcBef>
              <a:buClr>
                <a:schemeClr val="accent1">
                  <a:lumMod val="75000"/>
                </a:schemeClr>
              </a:buClr>
              <a:buSzPct val="100000"/>
              <a:buFont typeface="Arial" pitchFamily="34" charset="0"/>
              <a:buChar char="▪"/>
              <a:defRPr sz="1400"/>
            </a:lvl5pPr>
            <a:lvl6pPr marL="1371600" indent="-182880">
              <a:lnSpc>
                <a:spcPct val="90000"/>
              </a:lnSpc>
              <a:spcBef>
                <a:spcPts val="600"/>
              </a:spcBef>
              <a:buClr>
                <a:schemeClr val="accent1">
                  <a:lumMod val="75000"/>
                </a:schemeClr>
              </a:buClr>
              <a:buSzPct val="100000"/>
              <a:buFont typeface="Arial" pitchFamily="34" charset="0"/>
              <a:buChar char="▪"/>
            </a:lvl6pPr>
            <a:lvl7pPr marL="1600200" indent="-179388">
              <a:lnSpc>
                <a:spcPct val="90000"/>
              </a:lnSpc>
              <a:spcBef>
                <a:spcPts val="600"/>
              </a:spcBef>
              <a:buClr>
                <a:schemeClr val="accent1">
                  <a:lumMod val="75000"/>
                </a:schemeClr>
              </a:buClr>
              <a:buSzPct val="100000"/>
              <a:buFont typeface="Arial" pitchFamily="34" charset="0"/>
              <a:buChar char="▪"/>
            </a:lvl7pPr>
            <a:lvl8pPr marL="1828800" indent="-182880">
              <a:lnSpc>
                <a:spcPct val="90000"/>
              </a:lnSpc>
              <a:spcBef>
                <a:spcPts val="600"/>
              </a:spcBef>
              <a:buClr>
                <a:schemeClr val="accent1">
                  <a:lumMod val="75000"/>
                </a:schemeClr>
              </a:buClr>
              <a:buSzPct val="100000"/>
              <a:buFont typeface="Arial" pitchFamily="34" charset="0"/>
              <a:buChar char="▪"/>
            </a:lvl8pPr>
            <a:lvl9pPr marL="1878012" indent="0">
              <a:lnSpc>
                <a:spcPct val="90000"/>
              </a:lnSpc>
              <a:spcBef>
                <a:spcPts val="600"/>
              </a:spcBef>
              <a:buClr>
                <a:schemeClr val="accent1">
                  <a:lumMod val="75000"/>
                </a:schemeClr>
              </a:buClr>
              <a:buSzPct val="100000"/>
              <a:buFont typeface="Arial" pitchFamily="34" charset="0"/>
              <a:buNone/>
            </a:lvl9pPr>
          </a:lstStyle>
          <a:p>
            <a:r>
              <a:rPr lang="en-US" dirty="0"/>
              <a:t>Students will collect data and store in a csv or spreadsheet (flat file collection)</a:t>
            </a:r>
          </a:p>
          <a:p>
            <a:r>
              <a:rPr lang="en-US" dirty="0"/>
              <a:t>Students will determine the accuracy of the data (i.e., where it comes from and its importance)</a:t>
            </a:r>
          </a:p>
          <a:p>
            <a:r>
              <a:rPr lang="en-US" dirty="0"/>
              <a:t>Students will analyze data using spreadsheets (i.e., basic calculations)</a:t>
            </a:r>
          </a:p>
          <a:p>
            <a:r>
              <a:rPr lang="en-US" dirty="0"/>
              <a:t>Students will communicate/report the data/results (i.e., charts, graphs, and tables)</a:t>
            </a:r>
          </a:p>
          <a:p>
            <a:r>
              <a:rPr lang="en-US" dirty="0"/>
              <a:t>Students will determine the integrity of results (i.e., do the numbers make sense, errors)</a:t>
            </a:r>
          </a:p>
        </p:txBody>
      </p:sp>
      <p:pic>
        <p:nvPicPr>
          <p:cNvPr id="4" name="Picture 5" descr="Logo NSF 01.gif">
            <a:extLst>
              <a:ext uri="{FF2B5EF4-FFF2-40B4-BE49-F238E27FC236}">
                <a16:creationId xmlns:a16="http://schemas.microsoft.com/office/drawing/2014/main" id="{B4BBD839-0682-94CE-2BC4-0561EB222E93}"/>
              </a:ext>
            </a:extLst>
          </p:cNvPr>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0896600" y="5840270"/>
            <a:ext cx="1002355" cy="10085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475092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Certificate </a:t>
            </a:r>
          </a:p>
        </p:txBody>
      </p:sp>
      <p:graphicFrame>
        <p:nvGraphicFramePr>
          <p:cNvPr id="4" name="Content Placeholder 3" descr="Process Arrows diagram showing 3 steps arranged from left to right with task descriptions for each group"/>
          <p:cNvGraphicFramePr>
            <a:graphicFrameLocks noGrp="1"/>
          </p:cNvGraphicFramePr>
          <p:nvPr>
            <p:ph idx="1"/>
            <p:extLst>
              <p:ext uri="{D42A27DB-BD31-4B8C-83A1-F6EECF244321}">
                <p14:modId xmlns:p14="http://schemas.microsoft.com/office/powerpoint/2010/main" val="4092692716"/>
              </p:ext>
            </p:extLst>
          </p:nvPr>
        </p:nvGraphicFramePr>
        <p:xfrm>
          <a:off x="1295400" y="1981200"/>
          <a:ext cx="9776552"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5" descr="Logo NSF 01.gif">
            <a:extLst>
              <a:ext uri="{FF2B5EF4-FFF2-40B4-BE49-F238E27FC236}">
                <a16:creationId xmlns:a16="http://schemas.microsoft.com/office/drawing/2014/main" id="{17F407ED-FB37-BC77-4DF6-B2BE8DAF8B2E}"/>
              </a:ext>
            </a:extLst>
          </p:cNvPr>
          <p:cNvPicPr>
            <a:picLocks noChangeAspect="1"/>
          </p:cNvPicPr>
          <p:nvPr/>
        </p:nvPicPr>
        <p:blipFill>
          <a:blip r:embed="rId7">
            <a:extLst>
              <a:ext uri="{28A0092B-C50C-407E-A947-70E740481C1C}">
                <a14:useLocalDpi xmlns:a14="http://schemas.microsoft.com/office/drawing/2010/main"/>
              </a:ext>
            </a:extLst>
          </a:blip>
          <a:srcRect/>
          <a:stretch>
            <a:fillRect/>
          </a:stretch>
        </p:blipFill>
        <p:spPr bwMode="auto">
          <a:xfrm>
            <a:off x="10896600" y="5840270"/>
            <a:ext cx="1002355" cy="10085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76151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5914" y="571500"/>
            <a:ext cx="4129314" cy="2197100"/>
          </a:xfrm>
        </p:spPr>
        <p:txBody>
          <a:bodyPr anchor="b">
            <a:normAutofit/>
          </a:bodyPr>
          <a:lstStyle/>
          <a:p>
            <a:r>
              <a:rPr lang="en-US" dirty="0"/>
              <a:t>Automation CCC (12 Credits)</a:t>
            </a:r>
            <a:br>
              <a:rPr lang="en-US" dirty="0"/>
            </a:br>
            <a:endParaRPr lang="en-US" dirty="0"/>
          </a:p>
        </p:txBody>
      </p:sp>
      <p:sp>
        <p:nvSpPr>
          <p:cNvPr id="20" name="Content Placeholder 2">
            <a:extLst>
              <a:ext uri="{FF2B5EF4-FFF2-40B4-BE49-F238E27FC236}">
                <a16:creationId xmlns:a16="http://schemas.microsoft.com/office/drawing/2014/main" id="{80338624-21F0-8B41-3116-7F3D786CAE01}"/>
              </a:ext>
            </a:extLst>
          </p:cNvPr>
          <p:cNvSpPr>
            <a:spLocks noGrp="1"/>
          </p:cNvSpPr>
          <p:nvPr>
            <p:ph idx="1"/>
          </p:nvPr>
        </p:nvSpPr>
        <p:spPr>
          <a:xfrm>
            <a:off x="543197" y="571500"/>
            <a:ext cx="6217920" cy="5715000"/>
          </a:xfrm>
        </p:spPr>
        <p:txBody>
          <a:bodyPr/>
          <a:lstStyle/>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Standards:</a:t>
            </a:r>
          </a:p>
          <a:p>
            <a:pPr marL="0" marR="0" indent="0">
              <a:lnSpc>
                <a:spcPct val="107000"/>
              </a:lnSpc>
              <a:spcBef>
                <a:spcPts val="0"/>
              </a:spcBef>
              <a:spcAft>
                <a:spcPts val="0"/>
              </a:spcAft>
              <a:buNone/>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After successfully completing this program, the student will be able to perform the following: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lvl="1" indent="0">
              <a:lnSpc>
                <a:spcPct val="107000"/>
              </a:lnSpc>
              <a:spcBef>
                <a:spcPts val="0"/>
              </a:spcBef>
              <a:buSzPts val="1100"/>
              <a:buNone/>
              <a:tabLst>
                <a:tab pos="457200" algn="l"/>
              </a:tabLs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01.0 Understand, operate and maintain industrial automation systems.</a:t>
            </a:r>
          </a:p>
          <a:p>
            <a:pPr marL="228600" lvl="1" indent="0">
              <a:lnSpc>
                <a:spcPct val="107000"/>
              </a:lnSpc>
              <a:spcBef>
                <a:spcPts val="0"/>
              </a:spcBef>
              <a:buSzPts val="1100"/>
              <a:buNone/>
              <a:tabLst>
                <a:tab pos="457200" algn="l"/>
              </a:tabLs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02.0 Troubleshoot industrial automation systems.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28600" lvl="1" indent="0">
              <a:lnSpc>
                <a:spcPct val="107000"/>
              </a:lnSpc>
              <a:spcBef>
                <a:spcPts val="0"/>
              </a:spcBef>
              <a:buSzPts val="1100"/>
              <a:buNone/>
              <a:tabLst>
                <a:tab pos="457200" algn="l"/>
              </a:tabLs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03.0 Apply the principles of robotics to automated systems.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28600" lvl="1" indent="0">
              <a:lnSpc>
                <a:spcPct val="107000"/>
              </a:lnSpc>
              <a:spcBef>
                <a:spcPts val="0"/>
              </a:spcBef>
              <a:buSzPts val="1100"/>
              <a:buNone/>
              <a:tabLst>
                <a:tab pos="457200" algn="l"/>
              </a:tabLs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04.0 Create and operate human machine interfaces to control automated systems.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17" name="Content Placeholder 3">
            <a:extLst>
              <a:ext uri="{FF2B5EF4-FFF2-40B4-BE49-F238E27FC236}">
                <a16:creationId xmlns:a16="http://schemas.microsoft.com/office/drawing/2014/main" id="{0A0663A0-1841-626A-F2B2-E14FD6994731}"/>
              </a:ext>
            </a:extLst>
          </p:cNvPr>
          <p:cNvSpPr>
            <a:spLocks noGrp="1"/>
          </p:cNvSpPr>
          <p:nvPr>
            <p:ph type="body" sz="half" idx="2"/>
          </p:nvPr>
        </p:nvSpPr>
        <p:spPr>
          <a:xfrm>
            <a:off x="7913688" y="2995613"/>
            <a:ext cx="3657600" cy="2286000"/>
          </a:xfrm>
        </p:spPr>
        <p:txBody>
          <a:bodyPr/>
          <a:lstStyle/>
          <a:p>
            <a:r>
              <a:rPr lang="en-US" dirty="0"/>
              <a:t>EET 1084 or Equivalent</a:t>
            </a:r>
          </a:p>
          <a:p>
            <a:r>
              <a:rPr lang="en-US" dirty="0"/>
              <a:t>ETI Motors and Controls</a:t>
            </a:r>
          </a:p>
          <a:p>
            <a:r>
              <a:rPr lang="en-US" dirty="0"/>
              <a:t>ETS 1542 Introduction to PLCs</a:t>
            </a:r>
          </a:p>
          <a:p>
            <a:r>
              <a:rPr lang="en-US" dirty="0"/>
              <a:t>ETS 1540 Industrial Applications using PLCs</a:t>
            </a:r>
          </a:p>
          <a:p>
            <a:pPr marL="0" indent="0">
              <a:buNone/>
            </a:pPr>
            <a:r>
              <a:rPr lang="en-US" dirty="0"/>
              <a:t>(or something equivalent to these courses)</a:t>
            </a:r>
          </a:p>
        </p:txBody>
      </p:sp>
      <p:pic>
        <p:nvPicPr>
          <p:cNvPr id="3" name="Picture 5" descr="Logo NSF 01.gif">
            <a:extLst>
              <a:ext uri="{FF2B5EF4-FFF2-40B4-BE49-F238E27FC236}">
                <a16:creationId xmlns:a16="http://schemas.microsoft.com/office/drawing/2014/main" id="{F86E554C-8EE9-487A-9A6A-C66CD7260B5A}"/>
              </a:ext>
            </a:extLst>
          </p:cNvPr>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0896600" y="5840270"/>
            <a:ext cx="1002355" cy="10085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229171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1C2BB-3D40-37B9-9013-573C33D907D9}"/>
              </a:ext>
            </a:extLst>
          </p:cNvPr>
          <p:cNvSpPr>
            <a:spLocks noGrp="1"/>
          </p:cNvSpPr>
          <p:nvPr>
            <p:ph type="title"/>
          </p:nvPr>
        </p:nvSpPr>
        <p:spPr>
          <a:xfrm>
            <a:off x="7852192" y="139238"/>
            <a:ext cx="3657600" cy="575656"/>
          </a:xfrm>
        </p:spPr>
        <p:txBody>
          <a:bodyPr/>
          <a:lstStyle/>
          <a:p>
            <a:r>
              <a:rPr lang="en-US" dirty="0"/>
              <a:t>New CCC (24 Credits)</a:t>
            </a:r>
          </a:p>
        </p:txBody>
      </p:sp>
      <p:sp>
        <p:nvSpPr>
          <p:cNvPr id="3" name="Content Placeholder 2">
            <a:extLst>
              <a:ext uri="{FF2B5EF4-FFF2-40B4-BE49-F238E27FC236}">
                <a16:creationId xmlns:a16="http://schemas.microsoft.com/office/drawing/2014/main" id="{A22B5362-C14E-2EF3-E2F9-E3212752B18C}"/>
              </a:ext>
            </a:extLst>
          </p:cNvPr>
          <p:cNvSpPr>
            <a:spLocks noGrp="1"/>
          </p:cNvSpPr>
          <p:nvPr>
            <p:ph idx="1"/>
          </p:nvPr>
        </p:nvSpPr>
        <p:spPr>
          <a:xfrm>
            <a:off x="315884" y="571500"/>
            <a:ext cx="6871854" cy="5715000"/>
          </a:xfrm>
        </p:spPr>
        <p:txBody>
          <a:bodyPr>
            <a:normAutofit/>
          </a:bodyPr>
          <a:lstStyle/>
          <a:p>
            <a:pPr marL="0" marR="0" indent="0">
              <a:lnSpc>
                <a:spcPct val="107000"/>
              </a:lnSpc>
              <a:spcBef>
                <a:spcPts val="0"/>
              </a:spcBef>
              <a:spcAft>
                <a:spcPts val="800"/>
              </a:spcAft>
              <a:buNone/>
            </a:pPr>
            <a:r>
              <a:rPr lang="en-US" u="sng" dirty="0">
                <a:effectLst/>
                <a:latin typeface="Calibri" panose="020F0502020204030204" pitchFamily="34" charset="0"/>
                <a:ea typeface="Calibri" panose="020F0502020204030204" pitchFamily="34" charset="0"/>
                <a:cs typeface="Times New Roman" panose="02020603050405020304" pitchFamily="18" charset="0"/>
              </a:rPr>
              <a:t>Proposed</a:t>
            </a:r>
            <a:r>
              <a:rPr lang="en-US" dirty="0">
                <a:effectLst/>
                <a:latin typeface="Calibri" panose="020F0502020204030204" pitchFamily="34" charset="0"/>
                <a:ea typeface="Calibri" panose="020F0502020204030204" pitchFamily="34" charset="0"/>
                <a:cs typeface="Times New Roman" panose="02020603050405020304" pitchFamily="18" charset="0"/>
              </a:rPr>
              <a:t> Standards:</a:t>
            </a:r>
          </a:p>
          <a:p>
            <a:pPr marL="0" marR="0" indent="0">
              <a:lnSpc>
                <a:spcPct val="107000"/>
              </a:lnSpc>
              <a:spcBef>
                <a:spcPts val="0"/>
              </a:spcBef>
              <a:spcAft>
                <a:spcPts val="0"/>
              </a:spcAft>
              <a:buNone/>
            </a:pPr>
            <a:r>
              <a:rPr lang="en-US" dirty="0">
                <a:effectLst/>
                <a:latin typeface="Arial" panose="020B0604020202020204" pitchFamily="34" charset="0"/>
                <a:ea typeface="Times New Roman" panose="02020603050405020304" pitchFamily="18" charset="0"/>
                <a:cs typeface="Times New Roman" panose="02020603050405020304" pitchFamily="18" charset="0"/>
              </a:rPr>
              <a:t>After successfully completing this program, the student will be able to perform the following: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228600" lvl="1" indent="0">
              <a:lnSpc>
                <a:spcPct val="107000"/>
              </a:lnSpc>
              <a:spcBef>
                <a:spcPts val="0"/>
              </a:spcBef>
              <a:buSzPts val="1100"/>
              <a:buNone/>
              <a:tabLst>
                <a:tab pos="457200" algn="l"/>
              </a:tabLs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01.0 Understand, operate and maintain industrial automation systems.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1" indent="0">
              <a:lnSpc>
                <a:spcPct val="107000"/>
              </a:lnSpc>
              <a:spcBef>
                <a:spcPts val="0"/>
              </a:spcBef>
              <a:buSzPts val="1100"/>
              <a:buNone/>
              <a:tabLst>
                <a:tab pos="457200" algn="l"/>
              </a:tabLs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02.0 Troubleshoot industrial automation systems.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1" indent="0">
              <a:lnSpc>
                <a:spcPct val="107000"/>
              </a:lnSpc>
              <a:spcBef>
                <a:spcPts val="0"/>
              </a:spcBef>
              <a:buSzPts val="1100"/>
              <a:buNone/>
              <a:tabLst>
                <a:tab pos="457200" algn="l"/>
              </a:tabLs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03.0 Apply the principles of robotics to automated systems.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1" indent="0">
              <a:lnSpc>
                <a:spcPct val="107000"/>
              </a:lnSpc>
              <a:spcBef>
                <a:spcPts val="0"/>
              </a:spcBef>
              <a:buSzPts val="1100"/>
              <a:buNone/>
              <a:tabLst>
                <a:tab pos="457200" algn="l"/>
              </a:tabLs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04.0 Create and operate human machine interfaces to control automated systems.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1" indent="0">
              <a:lnSpc>
                <a:spcPct val="107000"/>
              </a:lnSpc>
              <a:spcBef>
                <a:spcPts val="0"/>
              </a:spcBef>
              <a:buSzPts val="1100"/>
              <a:buNone/>
              <a:tabLst>
                <a:tab pos="457200" algn="l"/>
              </a:tabLst>
            </a:pPr>
            <a:r>
              <a:rPr lang="en-US" sz="2000" dirty="0">
                <a:solidFill>
                  <a:srgbClr val="000000"/>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05.0 Establish data acquisition and communication.</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4" name="Text Placeholder 3">
            <a:extLst>
              <a:ext uri="{FF2B5EF4-FFF2-40B4-BE49-F238E27FC236}">
                <a16:creationId xmlns:a16="http://schemas.microsoft.com/office/drawing/2014/main" id="{AA07ED94-EDCE-B6A1-DE4C-D00BE67B4B04}"/>
              </a:ext>
            </a:extLst>
          </p:cNvPr>
          <p:cNvSpPr>
            <a:spLocks noGrp="1"/>
          </p:cNvSpPr>
          <p:nvPr>
            <p:ph type="body" sz="half" idx="2"/>
          </p:nvPr>
        </p:nvSpPr>
        <p:spPr>
          <a:xfrm>
            <a:off x="7372825" y="714894"/>
            <a:ext cx="4616334" cy="5962997"/>
          </a:xfrm>
        </p:spPr>
        <p:txBody>
          <a:bodyPr>
            <a:noAutofit/>
          </a:bodyPr>
          <a:lstStyle/>
          <a:p>
            <a:pPr marL="0" marR="0">
              <a:lnSpc>
                <a:spcPct val="107000"/>
              </a:lnSpc>
              <a:spcBef>
                <a:spcPts val="0"/>
              </a:spcBef>
              <a:spcAft>
                <a:spcPts val="800"/>
              </a:spcAft>
            </a:pPr>
            <a:r>
              <a:rPr lang="en-US" sz="900" dirty="0">
                <a:effectLst/>
                <a:latin typeface="Arial" panose="020B0604020202020204" pitchFamily="34" charset="0"/>
                <a:ea typeface="Calibri" panose="020F0502020204030204" pitchFamily="34" charset="0"/>
                <a:cs typeface="Arial" panose="020B0604020202020204" pitchFamily="34" charset="0"/>
              </a:rPr>
              <a:t>EET X084 Intro/survey of Electronics</a:t>
            </a:r>
            <a:endParaRPr lang="en-US" sz="900" dirty="0">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900" dirty="0">
                <a:effectLst/>
                <a:latin typeface="Arial" panose="020B0604020202020204" pitchFamily="34" charset="0"/>
                <a:ea typeface="Calibri" panose="020F0502020204030204" pitchFamily="34" charset="0"/>
                <a:cs typeface="Arial" panose="020B0604020202020204" pitchFamily="34" charset="0"/>
              </a:rPr>
              <a:t>ETI X843 Motors &amp; Controls</a:t>
            </a:r>
          </a:p>
          <a:p>
            <a:pPr marL="0" marR="0">
              <a:lnSpc>
                <a:spcPct val="107000"/>
              </a:lnSpc>
              <a:spcBef>
                <a:spcPts val="0"/>
              </a:spcBef>
              <a:spcAft>
                <a:spcPts val="800"/>
              </a:spcAft>
            </a:pPr>
            <a:r>
              <a:rPr lang="en-US" sz="900" dirty="0">
                <a:effectLst/>
                <a:latin typeface="Arial" panose="020B0604020202020204" pitchFamily="34" charset="0"/>
                <a:ea typeface="Calibri" panose="020F0502020204030204" pitchFamily="34" charset="0"/>
                <a:cs typeface="Arial" panose="020B0604020202020204" pitchFamily="34" charset="0"/>
              </a:rPr>
              <a:t>ETS X542 Intro to PLC</a:t>
            </a:r>
          </a:p>
          <a:p>
            <a:pPr marL="0" marR="0">
              <a:lnSpc>
                <a:spcPct val="107000"/>
              </a:lnSpc>
              <a:spcBef>
                <a:spcPts val="0"/>
              </a:spcBef>
              <a:spcAft>
                <a:spcPts val="800"/>
              </a:spcAft>
            </a:pPr>
            <a:r>
              <a:rPr lang="en-US" sz="900" dirty="0">
                <a:effectLst/>
                <a:latin typeface="Arial" panose="020B0604020202020204" pitchFamily="34" charset="0"/>
                <a:ea typeface="Calibri" panose="020F0502020204030204" pitchFamily="34" charset="0"/>
                <a:cs typeface="Arial" panose="020B0604020202020204" pitchFamily="34" charset="0"/>
              </a:rPr>
              <a:t>ETS X540 Industrial Applications using PLCs &amp; Robots</a:t>
            </a:r>
          </a:p>
          <a:p>
            <a:pPr marL="0" marR="0">
              <a:lnSpc>
                <a:spcPct val="107000"/>
              </a:lnSpc>
              <a:spcBef>
                <a:spcPts val="0"/>
              </a:spcBef>
              <a:spcAft>
                <a:spcPts val="800"/>
              </a:spcAft>
            </a:pPr>
            <a:r>
              <a:rPr lang="en-US" sz="900" dirty="0">
                <a:effectLst/>
                <a:latin typeface="Arial" panose="020B0604020202020204" pitchFamily="34" charset="0"/>
                <a:ea typeface="Calibri" panose="020F0502020204030204" pitchFamily="34" charset="0"/>
                <a:cs typeface="Arial" panose="020B0604020202020204" pitchFamily="34" charset="0"/>
              </a:rPr>
              <a:t>ETS X535 Automated Process Control</a:t>
            </a:r>
          </a:p>
          <a:p>
            <a:pPr marL="0" marR="0">
              <a:lnSpc>
                <a:spcPct val="107000"/>
              </a:lnSpc>
              <a:spcBef>
                <a:spcPts val="0"/>
              </a:spcBef>
              <a:spcAft>
                <a:spcPts val="800"/>
              </a:spcAft>
            </a:pPr>
            <a:r>
              <a:rPr lang="en-US" sz="900" dirty="0">
                <a:effectLst/>
                <a:latin typeface="Arial" panose="020B0604020202020204" pitchFamily="34" charset="0"/>
                <a:ea typeface="Calibri" panose="020F0502020204030204" pitchFamily="34" charset="0"/>
                <a:cs typeface="Arial" panose="020B0604020202020204" pitchFamily="34" charset="0"/>
              </a:rPr>
              <a:t>ETS X680 Mechatronics I3</a:t>
            </a:r>
          </a:p>
          <a:p>
            <a:pPr marL="0" marR="0">
              <a:lnSpc>
                <a:spcPct val="107000"/>
              </a:lnSpc>
              <a:spcBef>
                <a:spcPts val="0"/>
              </a:spcBef>
              <a:spcAft>
                <a:spcPts val="800"/>
              </a:spcAft>
            </a:pPr>
            <a:r>
              <a:rPr lang="en-US" sz="900" dirty="0">
                <a:solidFill>
                  <a:srgbClr val="1F1E1E"/>
                </a:solidFill>
                <a:effectLst/>
                <a:latin typeface="Arial" panose="020B0604020202020204" pitchFamily="34" charset="0"/>
                <a:ea typeface="Calibri" panose="020F0502020204030204" pitchFamily="34" charset="0"/>
                <a:cs typeface="Arial" panose="020B0604020202020204" pitchFamily="34" charset="0"/>
              </a:rPr>
              <a:t>PROVIDES THE STUDENT WITH AN INTRODUCTION TO MECHATRONICS AND MEASUREMENT SYSTEMS. TOPICS INCLUDE MICROCONTROLLER PROGRAMMING AND INTERFACING, </a:t>
            </a:r>
            <a:r>
              <a:rPr lang="en-US" sz="900" dirty="0">
                <a:solidFill>
                  <a:srgbClr val="1F1E1E"/>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DATA ACQUISITION, AND MECHATRONICS CONTROL ARCHITECTURES. LABORATORY EXERCISES WILL CONSIST OF EXPERIMENTS WITH MICROCONTROLLERS, SENSORS, ACTUATORS, AND DATA ACQUISITION HARDWARE.</a:t>
            </a:r>
            <a:r>
              <a:rPr lang="en-US" sz="9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800"/>
              </a:spcAft>
            </a:pPr>
            <a:r>
              <a:rPr lang="en-US" sz="900" dirty="0">
                <a:solidFill>
                  <a:srgbClr val="1F1E1E"/>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ETS XXXX New course</a:t>
            </a:r>
            <a:endParaRPr lang="en-US" sz="9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900" dirty="0">
                <a:solidFill>
                  <a:srgbClr val="1F1E1E"/>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COMMUNICATION WITH MICROSOFT EXCEL WILL BE USED FOR DATA ACQUISITION. MANUFACTURING CONCEPTS SUCH AS BATCH PROCESSING, SUPERVISORY CONTROL, JUST-IN-TIME INVENTORY CONTROL, AND COMPUTER HIERARCHIES WILL BE DISCUSSED WITH LAB SIMULATION. ESTABLISHING DATA LOGGING FILES, LINKING THE VARIOUS PROCESS INPUT TO THE GRAPHIC OBJECTS CREATED, AND LINKING THE PROCESS INPUTS AND OUTPUTS FOR DISPLAY AND DATA</a:t>
            </a:r>
            <a:r>
              <a:rPr lang="en-US" sz="900" dirty="0">
                <a:solidFill>
                  <a:srgbClr val="1F1E1E"/>
                </a:solidFill>
                <a:effectLst/>
                <a:latin typeface="Arial" panose="020B0604020202020204" pitchFamily="34" charset="0"/>
                <a:ea typeface="Calibri" panose="020F0502020204030204" pitchFamily="34" charset="0"/>
                <a:cs typeface="Arial" panose="020B0604020202020204" pitchFamily="34" charset="0"/>
              </a:rPr>
              <a:t> </a:t>
            </a:r>
            <a:r>
              <a:rPr lang="en-US" sz="900" dirty="0">
                <a:solidFill>
                  <a:srgbClr val="1F1E1E"/>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LOGGING</a:t>
            </a:r>
            <a:r>
              <a:rPr lang="en-US" sz="900" dirty="0">
                <a:solidFill>
                  <a:srgbClr val="1F1E1E"/>
                </a:solidFill>
                <a:effectLst/>
                <a:latin typeface="Arial" panose="020B0604020202020204" pitchFamily="34" charset="0"/>
                <a:ea typeface="Calibri" panose="020F0502020204030204" pitchFamily="34" charset="0"/>
                <a:cs typeface="Arial" panose="020B0604020202020204" pitchFamily="34" charset="0"/>
              </a:rPr>
              <a:t>.</a:t>
            </a:r>
            <a:endParaRPr lang="en-US" sz="9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900" dirty="0">
                <a:effectLst/>
                <a:latin typeface="Arial" panose="020B0604020202020204" pitchFamily="34" charset="0"/>
                <a:ea typeface="Calibri" panose="020F0502020204030204" pitchFamily="34" charset="0"/>
                <a:cs typeface="Arial" panose="020B0604020202020204" pitchFamily="34" charset="0"/>
              </a:rPr>
              <a:t>ETS X531 </a:t>
            </a:r>
            <a:r>
              <a:rPr lang="en-US" sz="900" dirty="0">
                <a:solidFill>
                  <a:srgbClr val="1F1E1E"/>
                </a:solidFill>
                <a:effectLst/>
                <a:latin typeface="Arial" panose="020B0604020202020204" pitchFamily="34" charset="0"/>
                <a:ea typeface="Calibri" panose="020F0502020204030204" pitchFamily="34" charset="0"/>
                <a:cs typeface="Arial" panose="020B0604020202020204" pitchFamily="34" charset="0"/>
              </a:rPr>
              <a:t>Industrial Human Machine Interface (L)</a:t>
            </a:r>
            <a:endParaRPr lang="en-US" sz="9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900" dirty="0">
                <a:solidFill>
                  <a:srgbClr val="1F1E1E"/>
                </a:solidFill>
                <a:effectLst/>
                <a:latin typeface="Arial" panose="020B0604020202020204" pitchFamily="34" charset="0"/>
                <a:ea typeface="Calibri" panose="020F0502020204030204" pitchFamily="34" charset="0"/>
                <a:cs typeface="Arial" panose="020B0604020202020204" pitchFamily="34" charset="0"/>
              </a:rPr>
              <a:t>THIS COURSE TEACHES THE KNOWLEDGE AND SKILLS NEEDED TO CONFIGURE A COMPUTER DISPLAY FOR THE GRAPHICS OF A PROCESS AND ITS CONTROL SYSTEM, USING A HUMAN MACHINE INTERFACE (HMI) SOFTWARE PACKAGE. TOPICS INCLUDE DESIGNING PROCESS GRAPHICS, DESIGNING ALARM INDICATORS, SETTING UP TRENDING GRAPHS, </a:t>
            </a:r>
            <a:r>
              <a:rPr lang="en-US" sz="900" dirty="0">
                <a:solidFill>
                  <a:srgbClr val="1F1E1E"/>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ESTABLISHING DATA LOGGING FILES, LINKING THE VARIOUS PROCESS INPUT TO THE GRAPHIC OBJECTS CREATED, AND LINKING THE PROCESS INPUTS AND OUTPUTS FOR DISPLAY AND DATA</a:t>
            </a:r>
            <a:r>
              <a:rPr lang="en-US" sz="900" dirty="0">
                <a:solidFill>
                  <a:srgbClr val="1F1E1E"/>
                </a:solidFill>
                <a:effectLst/>
                <a:latin typeface="Arial" panose="020B0604020202020204" pitchFamily="34" charset="0"/>
                <a:ea typeface="Calibri" panose="020F0502020204030204" pitchFamily="34" charset="0"/>
                <a:cs typeface="Arial" panose="020B0604020202020204" pitchFamily="34" charset="0"/>
              </a:rPr>
              <a:t> </a:t>
            </a:r>
            <a:r>
              <a:rPr lang="en-US" sz="900" dirty="0">
                <a:solidFill>
                  <a:srgbClr val="1F1E1E"/>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LOGGING</a:t>
            </a:r>
            <a:r>
              <a:rPr lang="en-US" sz="900" dirty="0">
                <a:solidFill>
                  <a:srgbClr val="1F1E1E"/>
                </a:solidFill>
                <a:effectLst/>
                <a:latin typeface="Arial" panose="020B0604020202020204" pitchFamily="34" charset="0"/>
                <a:ea typeface="Calibri" panose="020F0502020204030204" pitchFamily="34" charset="0"/>
                <a:cs typeface="Arial" panose="020B0604020202020204" pitchFamily="34" charset="0"/>
              </a:rPr>
              <a:t>.</a:t>
            </a:r>
            <a:r>
              <a:rPr lang="en-US" sz="900" dirty="0">
                <a:solidFill>
                  <a:srgbClr val="1F1E1E"/>
                </a:solidFill>
                <a:effectLst/>
                <a:latin typeface="Arial" panose="020B0604020202020204" pitchFamily="34" charset="0"/>
                <a:ea typeface="Open Sans" panose="020B0606030504020204" pitchFamily="34" charset="0"/>
                <a:cs typeface="Arial" panose="020B0604020202020204" pitchFamily="34" charset="0"/>
              </a:rPr>
              <a:t> </a:t>
            </a:r>
            <a:r>
              <a:rPr lang="en-US" sz="900" dirty="0">
                <a:solidFill>
                  <a:srgbClr val="1F1E1E"/>
                </a:solidFill>
                <a:effectLst/>
                <a:highlight>
                  <a:srgbClr val="00FFFF"/>
                </a:highlight>
                <a:latin typeface="Arial" panose="020B0604020202020204" pitchFamily="34" charset="0"/>
                <a:ea typeface="Open Sans" panose="020B0606030504020204" pitchFamily="34" charset="0"/>
                <a:cs typeface="Arial" panose="020B0604020202020204" pitchFamily="34" charset="0"/>
              </a:rPr>
              <a:t>HUMAN MACHINE INTERFACE DESIGN PROTOCOLS.</a:t>
            </a:r>
            <a:r>
              <a:rPr lang="en-US" sz="900" dirty="0">
                <a:effectLst/>
                <a:latin typeface="Arial" panose="020B0604020202020204" pitchFamily="34" charset="0"/>
                <a:ea typeface="Calibri" panose="020F0502020204030204" pitchFamily="34" charset="0"/>
                <a:cs typeface="Arial" panose="020B0604020202020204" pitchFamily="34" charset="0"/>
              </a:rPr>
              <a:t> </a:t>
            </a:r>
            <a:r>
              <a:rPr lang="en-US" sz="900" dirty="0">
                <a:solidFill>
                  <a:srgbClr val="1F1E1E"/>
                </a:solidFill>
                <a:effectLst/>
                <a:latin typeface="Arial" panose="020B0604020202020204" pitchFamily="34" charset="0"/>
                <a:ea typeface="Calibri" panose="020F0502020204030204" pitchFamily="34" charset="0"/>
                <a:cs typeface="Arial" panose="020B0604020202020204" pitchFamily="34" charset="0"/>
              </a:rPr>
              <a:t> </a:t>
            </a:r>
            <a:r>
              <a:rPr lang="en-US" sz="900" b="1" dirty="0">
                <a:solidFill>
                  <a:srgbClr val="1F1E1E"/>
                </a:solidFill>
                <a:effectLst/>
                <a:latin typeface="Arial" panose="020B0604020202020204" pitchFamily="34" charset="0"/>
                <a:ea typeface="Calibri" panose="020F0502020204030204" pitchFamily="34" charset="0"/>
                <a:cs typeface="Arial" panose="020B0604020202020204" pitchFamily="34" charset="0"/>
              </a:rPr>
              <a:t>ETS X535 is Prerequisite</a:t>
            </a:r>
            <a:endParaRPr lang="en-US" sz="900" dirty="0">
              <a:effectLst/>
              <a:latin typeface="Arial" panose="020B0604020202020204" pitchFamily="34" charset="0"/>
              <a:ea typeface="Calibri" panose="020F050202020403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p:txBody>
      </p:sp>
      <p:pic>
        <p:nvPicPr>
          <p:cNvPr id="5" name="Picture 5" descr="Logo NSF 01.gif">
            <a:extLst>
              <a:ext uri="{FF2B5EF4-FFF2-40B4-BE49-F238E27FC236}">
                <a16:creationId xmlns:a16="http://schemas.microsoft.com/office/drawing/2014/main" id="{09FB1532-B077-F826-F53B-0F29F65FD988}"/>
              </a:ext>
            </a:extLst>
          </p:cNvPr>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1127036" y="5939108"/>
            <a:ext cx="904123" cy="9096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12803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F7A94-104A-FAE4-A1C0-DDFC3DA53C1C}"/>
              </a:ext>
            </a:extLst>
          </p:cNvPr>
          <p:cNvSpPr>
            <a:spLocks noGrp="1"/>
          </p:cNvSpPr>
          <p:nvPr>
            <p:ph type="title"/>
          </p:nvPr>
        </p:nvSpPr>
        <p:spPr/>
        <p:txBody>
          <a:bodyPr/>
          <a:lstStyle/>
          <a:p>
            <a:r>
              <a:rPr lang="en-US" dirty="0">
                <a:cs typeface="Arial"/>
              </a:rPr>
              <a:t>Propose a name?</a:t>
            </a:r>
            <a:endParaRPr lang="en-US" dirty="0"/>
          </a:p>
        </p:txBody>
      </p:sp>
      <p:sp>
        <p:nvSpPr>
          <p:cNvPr id="3" name="Content Placeholder 2">
            <a:extLst>
              <a:ext uri="{FF2B5EF4-FFF2-40B4-BE49-F238E27FC236}">
                <a16:creationId xmlns:a16="http://schemas.microsoft.com/office/drawing/2014/main" id="{16633E8D-B111-F903-0A8B-8BC10B27182F}"/>
              </a:ext>
            </a:extLst>
          </p:cNvPr>
          <p:cNvSpPr>
            <a:spLocks noGrp="1"/>
          </p:cNvSpPr>
          <p:nvPr>
            <p:ph idx="1"/>
          </p:nvPr>
        </p:nvSpPr>
        <p:spPr>
          <a:xfrm>
            <a:off x="543197" y="2651880"/>
            <a:ext cx="6217920" cy="1638906"/>
          </a:xfrm>
        </p:spPr>
        <p:txBody>
          <a:bodyPr vert="horz" lIns="91440" tIns="45720" rIns="91440" bIns="45720" rtlCol="0" anchor="t">
            <a:normAutofit/>
          </a:bodyPr>
          <a:lstStyle/>
          <a:p>
            <a:pPr marL="0" indent="0">
              <a:buNone/>
            </a:pPr>
            <a:r>
              <a:rPr lang="en-US" sz="3200" dirty="0">
                <a:cs typeface="Arial"/>
              </a:rPr>
              <a:t>Questions about the new CCC?</a:t>
            </a:r>
          </a:p>
          <a:p>
            <a:pPr marL="0" indent="0">
              <a:buNone/>
            </a:pPr>
            <a:endParaRPr lang="en-US" sz="3200" dirty="0">
              <a:cs typeface="Arial"/>
            </a:endParaRPr>
          </a:p>
        </p:txBody>
      </p:sp>
      <p:sp>
        <p:nvSpPr>
          <p:cNvPr id="4" name="Text Placeholder 3">
            <a:extLst>
              <a:ext uri="{FF2B5EF4-FFF2-40B4-BE49-F238E27FC236}">
                <a16:creationId xmlns:a16="http://schemas.microsoft.com/office/drawing/2014/main" id="{714F23D3-5B67-DE66-3145-C5DC15E07495}"/>
              </a:ext>
            </a:extLst>
          </p:cNvPr>
          <p:cNvSpPr>
            <a:spLocks noGrp="1"/>
          </p:cNvSpPr>
          <p:nvPr>
            <p:ph type="body" sz="half" idx="2"/>
          </p:nvPr>
        </p:nvSpPr>
        <p:spPr/>
        <p:txBody>
          <a:bodyPr vert="horz" lIns="91440" tIns="45720" rIns="91440" bIns="45720" rtlCol="0" anchor="t">
            <a:normAutofit/>
          </a:bodyPr>
          <a:lstStyle/>
          <a:p>
            <a:r>
              <a:rPr lang="en-US" sz="2000" dirty="0">
                <a:cs typeface="Arial"/>
              </a:rPr>
              <a:t>What changes would you recommend?</a:t>
            </a:r>
            <a:endParaRPr lang="en-US" sz="2000" dirty="0"/>
          </a:p>
        </p:txBody>
      </p:sp>
      <p:pic>
        <p:nvPicPr>
          <p:cNvPr id="5" name="Picture 5" descr="Logo NSF 01.gif">
            <a:extLst>
              <a:ext uri="{FF2B5EF4-FFF2-40B4-BE49-F238E27FC236}">
                <a16:creationId xmlns:a16="http://schemas.microsoft.com/office/drawing/2014/main" id="{D23837FB-A209-1517-8738-21E0A44C6BED}"/>
              </a:ext>
            </a:extLst>
          </p:cNvPr>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0896600" y="5840270"/>
            <a:ext cx="1002355" cy="10085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722777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dd785fce-fa7d-4cf6-9222-c1729f658ab0" xsi:nil="true"/>
    <lcf76f155ced4ddcb4097134ff3c332f xmlns="f1df54ab-3438-4f71-8db5-53ce71d999ad">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D26769B9F785A42BC4303B4A7251814" ma:contentTypeVersion="16" ma:contentTypeDescription="Create a new document." ma:contentTypeScope="" ma:versionID="5ee238634774760281d5d2f72b0a8501">
  <xsd:schema xmlns:xsd="http://www.w3.org/2001/XMLSchema" xmlns:xs="http://www.w3.org/2001/XMLSchema" xmlns:p="http://schemas.microsoft.com/office/2006/metadata/properties" xmlns:ns2="f1df54ab-3438-4f71-8db5-53ce71d999ad" xmlns:ns3="dd785fce-fa7d-4cf6-9222-c1729f658ab0" targetNamespace="http://schemas.microsoft.com/office/2006/metadata/properties" ma:root="true" ma:fieldsID="30785a7ea62d3e2ace576b810a42279d" ns2:_="" ns3:_="">
    <xsd:import namespace="f1df54ab-3438-4f71-8db5-53ce71d999ad"/>
    <xsd:import namespace="dd785fce-fa7d-4cf6-9222-c1729f658ab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df54ab-3438-4f71-8db5-53ce71d999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2d699bd-8983-4aca-9e3a-2bbc80a8185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d785fce-fa7d-4cf6-9222-c1729f658ab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b3fa28b-c729-4b17-9f8e-b42899449cc0}" ma:internalName="TaxCatchAll" ma:showField="CatchAllData" ma:web="dd785fce-fa7d-4cf6-9222-c1729f658ab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772005-239B-49B7-992F-EAE842FAB7E9}">
  <ds:schemaRefs>
    <ds:schemaRef ds:uri="http://schemas.microsoft.com/sharepoint/v3/contenttype/forms"/>
  </ds:schemaRefs>
</ds:datastoreItem>
</file>

<file path=customXml/itemProps2.xml><?xml version="1.0" encoding="utf-8"?>
<ds:datastoreItem xmlns:ds="http://schemas.openxmlformats.org/officeDocument/2006/customXml" ds:itemID="{86D89D88-B837-44F7-BA56-4AFC8195D4CD}">
  <ds:schemaRefs>
    <ds:schemaRef ds:uri="http://purl.org/dc/dcmitype/"/>
    <ds:schemaRef ds:uri="http://schemas.microsoft.com/office/infopath/2007/PartnerControls"/>
    <ds:schemaRef ds:uri="http://schemas.microsoft.com/office/2006/metadata/properties"/>
    <ds:schemaRef ds:uri="f1df54ab-3438-4f71-8db5-53ce71d999ad"/>
    <ds:schemaRef ds:uri="http://purl.org/dc/terms/"/>
    <ds:schemaRef ds:uri="http://schemas.microsoft.com/office/2006/documentManagement/types"/>
    <ds:schemaRef ds:uri="http://purl.org/dc/elements/1.1/"/>
    <ds:schemaRef ds:uri="http://schemas.openxmlformats.org/package/2006/metadata/core-properties"/>
    <ds:schemaRef ds:uri="http://www.w3.org/XML/1998/namespace"/>
    <ds:schemaRef ds:uri="dd785fce-fa7d-4cf6-9222-c1729f658ab0"/>
  </ds:schemaRefs>
</ds:datastoreItem>
</file>

<file path=customXml/itemProps3.xml><?xml version="1.0" encoding="utf-8"?>
<ds:datastoreItem xmlns:ds="http://schemas.openxmlformats.org/officeDocument/2006/customXml" ds:itemID="{8F6E8759-7B5D-47EC-AE5B-8CBDC52E57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df54ab-3438-4f71-8db5-53ce71d999ad"/>
    <ds:schemaRef ds:uri="dd785fce-fa7d-4cf6-9222-c1729f658a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525</TotalTime>
  <Words>933</Words>
  <Application>Microsoft Macintosh PowerPoint</Application>
  <PresentationFormat>Widescreen</PresentationFormat>
  <Paragraphs>78</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Diamond Grid 16x9</vt:lpstr>
      <vt:lpstr>Industry 4.0</vt:lpstr>
      <vt:lpstr>Five goals based on the first Caucus Grant</vt:lpstr>
      <vt:lpstr>Work on Goal 2,3, and 5 -   Sam Ajlani, Ron Eaglin, Jay Paterson-Susan Fendsen, Marilyn Barger (facilitating and consulting)</vt:lpstr>
      <vt:lpstr>Assumptions                          Outcomes</vt:lpstr>
      <vt:lpstr>New Certificate </vt:lpstr>
      <vt:lpstr>Automation CCC (12 Credits) </vt:lpstr>
      <vt:lpstr>New CCC (24 Credits)</vt:lpstr>
      <vt:lpstr>Propose a name?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Industry 4.0</dc:title>
  <dc:creator>Sam Ajlani</dc:creator>
  <cp:lastModifiedBy>Marilyn Barger</cp:lastModifiedBy>
  <cp:revision>77</cp:revision>
  <dcterms:created xsi:type="dcterms:W3CDTF">2023-02-02T19:14:20Z</dcterms:created>
  <dcterms:modified xsi:type="dcterms:W3CDTF">2023-03-28T21:41:38Z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0x010100DD26769B9F785A42BC4303B4A7251814</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MediaServiceImageTags">
    <vt:lpwstr/>
  </property>
</Properties>
</file>